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3"/>
  </p:notesMasterIdLst>
  <p:sldIdLst>
    <p:sldId id="256" r:id="rId2"/>
    <p:sldId id="290" r:id="rId3"/>
    <p:sldId id="314" r:id="rId4"/>
    <p:sldId id="504" r:id="rId5"/>
    <p:sldId id="526" r:id="rId6"/>
    <p:sldId id="527" r:id="rId7"/>
    <p:sldId id="530" r:id="rId8"/>
    <p:sldId id="531" r:id="rId9"/>
    <p:sldId id="532" r:id="rId10"/>
    <p:sldId id="533" r:id="rId11"/>
    <p:sldId id="535" r:id="rId12"/>
    <p:sldId id="536" r:id="rId13"/>
    <p:sldId id="537" r:id="rId14"/>
    <p:sldId id="538" r:id="rId15"/>
    <p:sldId id="539" r:id="rId16"/>
    <p:sldId id="540" r:id="rId17"/>
    <p:sldId id="499" r:id="rId18"/>
    <p:sldId id="541" r:id="rId19"/>
    <p:sldId id="542" r:id="rId20"/>
    <p:sldId id="274" r:id="rId21"/>
    <p:sldId id="257" r:id="rId22"/>
    <p:sldId id="258" r:id="rId23"/>
    <p:sldId id="259" r:id="rId24"/>
    <p:sldId id="500" r:id="rId25"/>
    <p:sldId id="261" r:id="rId26"/>
    <p:sldId id="277" r:id="rId27"/>
    <p:sldId id="278" r:id="rId28"/>
    <p:sldId id="280" r:id="rId29"/>
    <p:sldId id="285" r:id="rId30"/>
    <p:sldId id="286" r:id="rId31"/>
    <p:sldId id="477" r:id="rId32"/>
    <p:sldId id="478" r:id="rId33"/>
    <p:sldId id="481" r:id="rId34"/>
    <p:sldId id="482" r:id="rId35"/>
    <p:sldId id="299" r:id="rId36"/>
    <p:sldId id="300" r:id="rId37"/>
    <p:sldId id="484" r:id="rId38"/>
    <p:sldId id="302" r:id="rId39"/>
    <p:sldId id="303" r:id="rId40"/>
    <p:sldId id="487" r:id="rId41"/>
    <p:sldId id="359"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24"/>
  </p:normalViewPr>
  <p:slideViewPr>
    <p:cSldViewPr snapToGrid="0" snapToObjects="1">
      <p:cViewPr varScale="1">
        <p:scale>
          <a:sx n="117" d="100"/>
          <a:sy n="117"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D396F5-65D3-1A4A-87BF-E5DFF8FC2F05}" type="datetimeFigureOut">
              <a:rPr lang="en-US" smtClean="0"/>
              <a:t>3/29/20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5BD5E7-F9E4-FD4C-BAD7-33B300C4F8B3}" type="slidenum">
              <a:rPr lang="en-US" smtClean="0"/>
              <a:t>‹#›</a:t>
            </a:fld>
            <a:endParaRPr lang="en-US"/>
          </a:p>
        </p:txBody>
      </p:sp>
    </p:spTree>
    <p:extLst>
      <p:ext uri="{BB962C8B-B14F-4D97-AF65-F5344CB8AC3E}">
        <p14:creationId xmlns:p14="http://schemas.microsoft.com/office/powerpoint/2010/main" val="695363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C879F5F-9A07-1341-A343-B63EBBE22271}"/>
              </a:ext>
            </a:extLst>
          </p:cNvPr>
          <p:cNvSpPr>
            <a:spLocks noGrp="1" noChangeArrowheads="1"/>
          </p:cNvSpPr>
          <p:nvPr>
            <p:ph type="sldNum" sz="quarter" idx="5"/>
          </p:nvPr>
        </p:nvSpPr>
        <p:spPr>
          <a:ln/>
        </p:spPr>
        <p:txBody>
          <a:bodyPr/>
          <a:lstStyle/>
          <a:p>
            <a:fld id="{76D6B745-24CE-6947-AB8A-747B66AC00A8}" type="slidenum">
              <a:rPr lang="th-TH" altLang="en-US"/>
              <a:pPr/>
              <a:t>8</a:t>
            </a:fld>
            <a:endParaRPr lang="th-TH" altLang="en-US"/>
          </a:p>
        </p:txBody>
      </p:sp>
      <p:sp>
        <p:nvSpPr>
          <p:cNvPr id="15362" name="Rectangle 2">
            <a:extLst>
              <a:ext uri="{FF2B5EF4-FFF2-40B4-BE49-F238E27FC236}">
                <a16:creationId xmlns:a16="http://schemas.microsoft.com/office/drawing/2014/main" id="{C46FC368-1E21-7D45-A4FB-8FBC2D2BFA29}"/>
              </a:ext>
            </a:extLst>
          </p:cNvPr>
          <p:cNvSpPr>
            <a:spLocks noGrp="1" noRot="1" noChangeAspect="1" noChangeArrowheads="1" noTextEdit="1"/>
          </p:cNvSpPr>
          <p:nvPr>
            <p:ph type="sldImg"/>
          </p:nvPr>
        </p:nvSpPr>
        <p:spPr>
          <a:ln/>
        </p:spPr>
      </p:sp>
      <p:sp>
        <p:nvSpPr>
          <p:cNvPr id="15363" name="Rectangle 3">
            <a:extLst>
              <a:ext uri="{FF2B5EF4-FFF2-40B4-BE49-F238E27FC236}">
                <a16:creationId xmlns:a16="http://schemas.microsoft.com/office/drawing/2014/main" id="{B5573EA0-1ECD-D548-ADE5-ED0273B41805}"/>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4733337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a:extLst>
              <a:ext uri="{FF2B5EF4-FFF2-40B4-BE49-F238E27FC236}">
                <a16:creationId xmlns:a16="http://schemas.microsoft.com/office/drawing/2014/main" id="{E07E4EE4-0243-BA4A-AD82-80372AA02CC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a:extLst>
              <a:ext uri="{FF2B5EF4-FFF2-40B4-BE49-F238E27FC236}">
                <a16:creationId xmlns:a16="http://schemas.microsoft.com/office/drawing/2014/main" id="{A81A495C-D415-EB47-9219-466446A6FE1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07524" name="Slide Number Placeholder 3">
            <a:extLst>
              <a:ext uri="{FF2B5EF4-FFF2-40B4-BE49-F238E27FC236}">
                <a16:creationId xmlns:a16="http://schemas.microsoft.com/office/drawing/2014/main" id="{338EAC12-B779-8345-9EDE-F33C47D4DFF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874952E-4482-2642-83D3-D28AB1122750}" type="slidenum">
              <a:rPr lang="en-US" altLang="en-US"/>
              <a:pPr eaLnBrk="1" hangingPunct="1"/>
              <a:t>33</a:t>
            </a:fld>
            <a:endParaRPr lang="en-US" altLang="en-US"/>
          </a:p>
        </p:txBody>
      </p:sp>
    </p:spTree>
    <p:extLst>
      <p:ext uri="{BB962C8B-B14F-4D97-AF65-F5344CB8AC3E}">
        <p14:creationId xmlns:p14="http://schemas.microsoft.com/office/powerpoint/2010/main" val="21225014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a:extLst>
              <a:ext uri="{FF2B5EF4-FFF2-40B4-BE49-F238E27FC236}">
                <a16:creationId xmlns:a16="http://schemas.microsoft.com/office/drawing/2014/main" id="{0729E765-7DE2-2E43-AFD9-92EB28EEF78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a:extLst>
              <a:ext uri="{FF2B5EF4-FFF2-40B4-BE49-F238E27FC236}">
                <a16:creationId xmlns:a16="http://schemas.microsoft.com/office/drawing/2014/main" id="{EA9E241A-301C-544B-BFCA-8209F23CD8D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08548" name="Slide Number Placeholder 3">
            <a:extLst>
              <a:ext uri="{FF2B5EF4-FFF2-40B4-BE49-F238E27FC236}">
                <a16:creationId xmlns:a16="http://schemas.microsoft.com/office/drawing/2014/main" id="{8AF59B2E-023B-4349-BC17-3D48EB07AFF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6C083EB-A6D1-BD49-8415-BFC7B3F8C63F}" type="slidenum">
              <a:rPr lang="en-US" altLang="en-US"/>
              <a:pPr eaLnBrk="1" hangingPunct="1"/>
              <a:t>34</a:t>
            </a:fld>
            <a:endParaRPr lang="en-US" altLang="en-US"/>
          </a:p>
        </p:txBody>
      </p:sp>
    </p:spTree>
    <p:extLst>
      <p:ext uri="{BB962C8B-B14F-4D97-AF65-F5344CB8AC3E}">
        <p14:creationId xmlns:p14="http://schemas.microsoft.com/office/powerpoint/2010/main" val="33842169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a:extLst>
              <a:ext uri="{FF2B5EF4-FFF2-40B4-BE49-F238E27FC236}">
                <a16:creationId xmlns:a16="http://schemas.microsoft.com/office/drawing/2014/main" id="{A82590B0-6176-2B49-BD02-6D49B5FB93A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a:extLst>
              <a:ext uri="{FF2B5EF4-FFF2-40B4-BE49-F238E27FC236}">
                <a16:creationId xmlns:a16="http://schemas.microsoft.com/office/drawing/2014/main" id="{8A74DB0A-DBF2-EE42-9439-EEFFD078CEE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12644" name="Slide Number Placeholder 3">
            <a:extLst>
              <a:ext uri="{FF2B5EF4-FFF2-40B4-BE49-F238E27FC236}">
                <a16:creationId xmlns:a16="http://schemas.microsoft.com/office/drawing/2014/main" id="{63EECE80-B3DA-3140-825F-96E1023274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0391C08-B154-B943-923C-1608657C59EB}" type="slidenum">
              <a:rPr lang="en-US" altLang="en-US"/>
              <a:pPr eaLnBrk="1" hangingPunct="1"/>
              <a:t>35</a:t>
            </a:fld>
            <a:endParaRPr lang="en-US" altLang="en-US"/>
          </a:p>
        </p:txBody>
      </p:sp>
    </p:spTree>
    <p:extLst>
      <p:ext uri="{BB962C8B-B14F-4D97-AF65-F5344CB8AC3E}">
        <p14:creationId xmlns:p14="http://schemas.microsoft.com/office/powerpoint/2010/main" val="3538694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a:extLst>
              <a:ext uri="{FF2B5EF4-FFF2-40B4-BE49-F238E27FC236}">
                <a16:creationId xmlns:a16="http://schemas.microsoft.com/office/drawing/2014/main" id="{5F778290-27E5-734C-A3B2-4C9913B6D86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a:extLst>
              <a:ext uri="{FF2B5EF4-FFF2-40B4-BE49-F238E27FC236}">
                <a16:creationId xmlns:a16="http://schemas.microsoft.com/office/drawing/2014/main" id="{F6CA8265-EC72-4145-B597-70E8006DD6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13668" name="Slide Number Placeholder 3">
            <a:extLst>
              <a:ext uri="{FF2B5EF4-FFF2-40B4-BE49-F238E27FC236}">
                <a16:creationId xmlns:a16="http://schemas.microsoft.com/office/drawing/2014/main" id="{69F0959A-6EEF-F34E-9071-496729A3CC8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996A84A-8463-2749-B264-5A013FEF9EE8}" type="slidenum">
              <a:rPr lang="en-US" altLang="en-US"/>
              <a:pPr eaLnBrk="1" hangingPunct="1"/>
              <a:t>36</a:t>
            </a:fld>
            <a:endParaRPr lang="en-US" altLang="en-US"/>
          </a:p>
        </p:txBody>
      </p:sp>
    </p:spTree>
    <p:extLst>
      <p:ext uri="{BB962C8B-B14F-4D97-AF65-F5344CB8AC3E}">
        <p14:creationId xmlns:p14="http://schemas.microsoft.com/office/powerpoint/2010/main" val="36114660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FE2DD1C4-F223-DE4A-BB32-530042CA343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5F2ADFDA-5B92-B045-BA90-12F2530E5B8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14692" name="Slide Number Placeholder 3">
            <a:extLst>
              <a:ext uri="{FF2B5EF4-FFF2-40B4-BE49-F238E27FC236}">
                <a16:creationId xmlns:a16="http://schemas.microsoft.com/office/drawing/2014/main" id="{15E131AE-5FF1-974E-97DE-ADF751314EA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5568DD5-7EB4-C344-A8F0-F608A341BC0A}" type="slidenum">
              <a:rPr lang="en-US" altLang="en-US"/>
              <a:pPr eaLnBrk="1" hangingPunct="1"/>
              <a:t>37</a:t>
            </a:fld>
            <a:endParaRPr lang="en-US" altLang="en-US"/>
          </a:p>
        </p:txBody>
      </p:sp>
    </p:spTree>
    <p:extLst>
      <p:ext uri="{BB962C8B-B14F-4D97-AF65-F5344CB8AC3E}">
        <p14:creationId xmlns:p14="http://schemas.microsoft.com/office/powerpoint/2010/main" val="8039025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a:extLst>
              <a:ext uri="{FF2B5EF4-FFF2-40B4-BE49-F238E27FC236}">
                <a16:creationId xmlns:a16="http://schemas.microsoft.com/office/drawing/2014/main" id="{38D62712-DA4C-BB4A-AC7C-DC263E9DF11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a:extLst>
              <a:ext uri="{FF2B5EF4-FFF2-40B4-BE49-F238E27FC236}">
                <a16:creationId xmlns:a16="http://schemas.microsoft.com/office/drawing/2014/main" id="{4E6BD9FD-A9B8-9D46-B4CA-10A2B29336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15716" name="Slide Number Placeholder 3">
            <a:extLst>
              <a:ext uri="{FF2B5EF4-FFF2-40B4-BE49-F238E27FC236}">
                <a16:creationId xmlns:a16="http://schemas.microsoft.com/office/drawing/2014/main" id="{CED94A91-24AF-914C-9A18-E83CA38F90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A80AF18-FD00-BB41-9A43-18D1A6449DAC}" type="slidenum">
              <a:rPr lang="en-US" altLang="en-US"/>
              <a:pPr eaLnBrk="1" hangingPunct="1"/>
              <a:t>38</a:t>
            </a:fld>
            <a:endParaRPr lang="en-US" altLang="en-US"/>
          </a:p>
        </p:txBody>
      </p:sp>
    </p:spTree>
    <p:extLst>
      <p:ext uri="{BB962C8B-B14F-4D97-AF65-F5344CB8AC3E}">
        <p14:creationId xmlns:p14="http://schemas.microsoft.com/office/powerpoint/2010/main" val="818612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a:extLst>
              <a:ext uri="{FF2B5EF4-FFF2-40B4-BE49-F238E27FC236}">
                <a16:creationId xmlns:a16="http://schemas.microsoft.com/office/drawing/2014/main" id="{591509D0-956B-3E46-AE1E-757996D762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a:extLst>
              <a:ext uri="{FF2B5EF4-FFF2-40B4-BE49-F238E27FC236}">
                <a16:creationId xmlns:a16="http://schemas.microsoft.com/office/drawing/2014/main" id="{7052AA0B-64E0-E449-9690-70DDEC69F3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16740" name="Slide Number Placeholder 3">
            <a:extLst>
              <a:ext uri="{FF2B5EF4-FFF2-40B4-BE49-F238E27FC236}">
                <a16:creationId xmlns:a16="http://schemas.microsoft.com/office/drawing/2014/main" id="{0E87A1EF-FEB9-8846-9C8D-7E969F2097A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825F5DE-20AD-7E47-8B82-521FC775FCE1}" type="slidenum">
              <a:rPr lang="en-US" altLang="en-US"/>
              <a:pPr eaLnBrk="1" hangingPunct="1"/>
              <a:t>39</a:t>
            </a:fld>
            <a:endParaRPr lang="en-US" altLang="en-US"/>
          </a:p>
        </p:txBody>
      </p:sp>
    </p:spTree>
    <p:extLst>
      <p:ext uri="{BB962C8B-B14F-4D97-AF65-F5344CB8AC3E}">
        <p14:creationId xmlns:p14="http://schemas.microsoft.com/office/powerpoint/2010/main" val="2389458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2AFBB420-4828-664A-AEA1-819AF1EC4F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BAD1CED1-BA38-5D43-8BB5-A261A97D5F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5540" name="Slide Number Placeholder 3">
            <a:extLst>
              <a:ext uri="{FF2B5EF4-FFF2-40B4-BE49-F238E27FC236}">
                <a16:creationId xmlns:a16="http://schemas.microsoft.com/office/drawing/2014/main" id="{5B8FB51B-C686-4B43-80DD-219E1A21094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117C0B1-8429-1C46-936C-1172A36B19F8}" type="slidenum">
              <a:rPr lang="en-US" altLang="en-US"/>
              <a:pPr eaLnBrk="1" hangingPunct="1"/>
              <a:t>20</a:t>
            </a:fld>
            <a:endParaRPr lang="en-US" altLang="en-US"/>
          </a:p>
        </p:txBody>
      </p:sp>
    </p:spTree>
    <p:extLst>
      <p:ext uri="{BB962C8B-B14F-4D97-AF65-F5344CB8AC3E}">
        <p14:creationId xmlns:p14="http://schemas.microsoft.com/office/powerpoint/2010/main" val="3273094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F1CE71EB-9D06-3542-8060-53665765D43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a:extLst>
              <a:ext uri="{FF2B5EF4-FFF2-40B4-BE49-F238E27FC236}">
                <a16:creationId xmlns:a16="http://schemas.microsoft.com/office/drawing/2014/main" id="{DE1F4DD0-55C0-4C44-8810-242B7BC2122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6564" name="Slide Number Placeholder 3">
            <a:extLst>
              <a:ext uri="{FF2B5EF4-FFF2-40B4-BE49-F238E27FC236}">
                <a16:creationId xmlns:a16="http://schemas.microsoft.com/office/drawing/2014/main" id="{461301F5-A2D7-6B44-B3A1-BF069DD344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1803AF3-694A-454B-8CA2-537775A4B746}" type="slidenum">
              <a:rPr lang="en-US" altLang="en-US"/>
              <a:pPr eaLnBrk="1" hangingPunct="1"/>
              <a:t>26</a:t>
            </a:fld>
            <a:endParaRPr lang="en-US" altLang="en-US"/>
          </a:p>
        </p:txBody>
      </p:sp>
    </p:spTree>
    <p:extLst>
      <p:ext uri="{BB962C8B-B14F-4D97-AF65-F5344CB8AC3E}">
        <p14:creationId xmlns:p14="http://schemas.microsoft.com/office/powerpoint/2010/main" val="2696769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7281A50F-A17C-BC43-94C8-DE20B6D6D0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54AC1C38-01A7-E043-BE90-B134C75FA4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8612" name="Slide Number Placeholder 3">
            <a:extLst>
              <a:ext uri="{FF2B5EF4-FFF2-40B4-BE49-F238E27FC236}">
                <a16:creationId xmlns:a16="http://schemas.microsoft.com/office/drawing/2014/main" id="{75FE8920-E075-1A41-BBF5-EA254427CE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9EBC11C-BD9F-2745-8076-3D9A5630BA23}" type="slidenum">
              <a:rPr lang="en-US" altLang="en-US"/>
              <a:pPr eaLnBrk="1" hangingPunct="1"/>
              <a:t>27</a:t>
            </a:fld>
            <a:endParaRPr lang="en-US" altLang="en-US"/>
          </a:p>
        </p:txBody>
      </p:sp>
    </p:spTree>
    <p:extLst>
      <p:ext uri="{BB962C8B-B14F-4D97-AF65-F5344CB8AC3E}">
        <p14:creationId xmlns:p14="http://schemas.microsoft.com/office/powerpoint/2010/main" val="3651056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177236AF-07A8-9848-9031-5EF27865236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85A70C57-694B-114B-9FB9-DDF6BD95A5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0660" name="Slide Number Placeholder 3">
            <a:extLst>
              <a:ext uri="{FF2B5EF4-FFF2-40B4-BE49-F238E27FC236}">
                <a16:creationId xmlns:a16="http://schemas.microsoft.com/office/drawing/2014/main" id="{B618F789-76D5-8541-B648-97D4DD5AD0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8FEDC2E-BA7D-F74F-AC42-72E79EA8C35D}" type="slidenum">
              <a:rPr lang="en-US" altLang="en-US"/>
              <a:pPr eaLnBrk="1" hangingPunct="1"/>
              <a:t>28</a:t>
            </a:fld>
            <a:endParaRPr lang="en-US" altLang="en-US"/>
          </a:p>
        </p:txBody>
      </p:sp>
    </p:spTree>
    <p:extLst>
      <p:ext uri="{BB962C8B-B14F-4D97-AF65-F5344CB8AC3E}">
        <p14:creationId xmlns:p14="http://schemas.microsoft.com/office/powerpoint/2010/main" val="4230818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a:extLst>
              <a:ext uri="{FF2B5EF4-FFF2-40B4-BE49-F238E27FC236}">
                <a16:creationId xmlns:a16="http://schemas.microsoft.com/office/drawing/2014/main" id="{DB096D35-C609-F043-B621-8A33C4D4961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a:extLst>
              <a:ext uri="{FF2B5EF4-FFF2-40B4-BE49-F238E27FC236}">
                <a16:creationId xmlns:a16="http://schemas.microsoft.com/office/drawing/2014/main" id="{A9B50D3D-A434-5942-98BA-8EEAC65535B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8308" name="Slide Number Placeholder 3">
            <a:extLst>
              <a:ext uri="{FF2B5EF4-FFF2-40B4-BE49-F238E27FC236}">
                <a16:creationId xmlns:a16="http://schemas.microsoft.com/office/drawing/2014/main" id="{68DC1EBD-C704-374B-A90C-2C04A6F1E8B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D7EDC08-6BE3-AF4A-BE90-8B3AAEE53683}" type="slidenum">
              <a:rPr lang="en-US" altLang="en-US"/>
              <a:pPr eaLnBrk="1" hangingPunct="1"/>
              <a:t>29</a:t>
            </a:fld>
            <a:endParaRPr lang="en-US" altLang="en-US"/>
          </a:p>
        </p:txBody>
      </p:sp>
    </p:spTree>
    <p:extLst>
      <p:ext uri="{BB962C8B-B14F-4D97-AF65-F5344CB8AC3E}">
        <p14:creationId xmlns:p14="http://schemas.microsoft.com/office/powerpoint/2010/main" val="2571104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a:extLst>
              <a:ext uri="{FF2B5EF4-FFF2-40B4-BE49-F238E27FC236}">
                <a16:creationId xmlns:a16="http://schemas.microsoft.com/office/drawing/2014/main" id="{3F2C27E9-C324-1143-8120-49F484E826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a:extLst>
              <a:ext uri="{FF2B5EF4-FFF2-40B4-BE49-F238E27FC236}">
                <a16:creationId xmlns:a16="http://schemas.microsoft.com/office/drawing/2014/main" id="{A1C456A7-C5BD-644E-A4B1-808BF7DD2E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9332" name="Slide Number Placeholder 3">
            <a:extLst>
              <a:ext uri="{FF2B5EF4-FFF2-40B4-BE49-F238E27FC236}">
                <a16:creationId xmlns:a16="http://schemas.microsoft.com/office/drawing/2014/main" id="{07CECAF8-162B-634A-8457-8A54E51DACA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2874268-769E-A848-A471-820320D6D70F}" type="slidenum">
              <a:rPr lang="en-US" altLang="en-US"/>
              <a:pPr eaLnBrk="1" hangingPunct="1"/>
              <a:t>30</a:t>
            </a:fld>
            <a:endParaRPr lang="en-US" altLang="en-US"/>
          </a:p>
        </p:txBody>
      </p:sp>
    </p:spTree>
    <p:extLst>
      <p:ext uri="{BB962C8B-B14F-4D97-AF65-F5344CB8AC3E}">
        <p14:creationId xmlns:p14="http://schemas.microsoft.com/office/powerpoint/2010/main" val="2233297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a:extLst>
              <a:ext uri="{FF2B5EF4-FFF2-40B4-BE49-F238E27FC236}">
                <a16:creationId xmlns:a16="http://schemas.microsoft.com/office/drawing/2014/main" id="{51136AC3-135A-C644-A55D-3E869D95AB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a:extLst>
              <a:ext uri="{FF2B5EF4-FFF2-40B4-BE49-F238E27FC236}">
                <a16:creationId xmlns:a16="http://schemas.microsoft.com/office/drawing/2014/main" id="{8BD640F3-2E74-7C41-A2E2-A93B23423F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03428" name="Slide Number Placeholder 3">
            <a:extLst>
              <a:ext uri="{FF2B5EF4-FFF2-40B4-BE49-F238E27FC236}">
                <a16:creationId xmlns:a16="http://schemas.microsoft.com/office/drawing/2014/main" id="{E201FDDE-D63A-B04E-A6D3-BF966D0481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F130CFE-B1FB-3040-B20A-0EA2D0AFAD6B}" type="slidenum">
              <a:rPr lang="en-US" altLang="en-US"/>
              <a:pPr eaLnBrk="1" hangingPunct="1"/>
              <a:t>31</a:t>
            </a:fld>
            <a:endParaRPr lang="en-US" altLang="en-US"/>
          </a:p>
        </p:txBody>
      </p:sp>
    </p:spTree>
    <p:extLst>
      <p:ext uri="{BB962C8B-B14F-4D97-AF65-F5344CB8AC3E}">
        <p14:creationId xmlns:p14="http://schemas.microsoft.com/office/powerpoint/2010/main" val="1378093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a:extLst>
              <a:ext uri="{FF2B5EF4-FFF2-40B4-BE49-F238E27FC236}">
                <a16:creationId xmlns:a16="http://schemas.microsoft.com/office/drawing/2014/main" id="{853E8BD5-DD03-454A-A81E-32EFEE88E9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a:extLst>
              <a:ext uri="{FF2B5EF4-FFF2-40B4-BE49-F238E27FC236}">
                <a16:creationId xmlns:a16="http://schemas.microsoft.com/office/drawing/2014/main" id="{E5687D9D-754F-D049-9A9B-E21C16E0B6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04452" name="Slide Number Placeholder 3">
            <a:extLst>
              <a:ext uri="{FF2B5EF4-FFF2-40B4-BE49-F238E27FC236}">
                <a16:creationId xmlns:a16="http://schemas.microsoft.com/office/drawing/2014/main" id="{CED2064D-3204-E443-9AB2-1FB39DFF18B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D3F1284-71A8-FB48-A401-953F22BE2B9B}" type="slidenum">
              <a:rPr lang="en-US" altLang="en-US"/>
              <a:pPr eaLnBrk="1" hangingPunct="1"/>
              <a:t>32</a:t>
            </a:fld>
            <a:endParaRPr lang="en-US" altLang="en-US"/>
          </a:p>
        </p:txBody>
      </p:sp>
    </p:spTree>
    <p:extLst>
      <p:ext uri="{BB962C8B-B14F-4D97-AF65-F5344CB8AC3E}">
        <p14:creationId xmlns:p14="http://schemas.microsoft.com/office/powerpoint/2010/main" val="1190763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3/29/20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3/29/20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0.jpe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1.gif"/><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www.youtube.com/watch?v=wi-li6hprCs"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http://images.google.com/imgres?imgurl=http://www.destination360.com/asia/china/images/s/china-himalayas.jpg&amp;imgrefurl=http://www.destination360.com/asia/china/himalayas.php&amp;h=332&amp;w=415&amp;sz=45&amp;hl=en&amp;start=2&amp;usg=__CeDPnAkbWG6dV0bdIZI2dln6biA=&amp;tbnid=ZkAJJ8DwD6WhMM:&amp;tbnh=100&amp;tbnw=125&amp;prev=/images?q=Himalayas&amp;gbv=2&amp;hl=en&amp;safe=active" TargetMode="External"/><Relationship Id="rId7"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2.jpeg"/><Relationship Id="rId5" Type="http://schemas.openxmlformats.org/officeDocument/2006/relationships/hyperlink" Target="http://images.google.com/imgres?imgurl=http://www.historyforkids.org/learn/india/environment/pictures/himalayas.jpg&amp;imgrefurl=http://www.historyforkids.org/learn/india/environment/&amp;h=279&amp;w=358&amp;sz=48&amp;hl=en&amp;start=8&amp;usg=__zDOx_9AlvOAH5DeZYDjN_iBc3AI=&amp;tbnid=qIs_NujPQzQ9RM:&amp;tbnh=94&amp;tbnw=121&amp;prev=/images?q=Himalayas&amp;gbv=2&amp;hl=en&amp;safe=active" TargetMode="External"/><Relationship Id="rId4" Type="http://schemas.openxmlformats.org/officeDocument/2006/relationships/image" Target="../media/image21.jpeg"/></Relationships>
</file>

<file path=ppt/slides/_rels/slide3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76EC8-D13A-9544-896C-6CB8D9913646}"/>
              </a:ext>
            </a:extLst>
          </p:cNvPr>
          <p:cNvSpPr>
            <a:spLocks noGrp="1"/>
          </p:cNvSpPr>
          <p:nvPr>
            <p:ph type="ctrTitle"/>
          </p:nvPr>
        </p:nvSpPr>
        <p:spPr/>
        <p:txBody>
          <a:bodyPr>
            <a:normAutofit/>
          </a:bodyPr>
          <a:lstStyle/>
          <a:p>
            <a:r>
              <a:rPr lang="en-US" sz="4400" dirty="0">
                <a:solidFill>
                  <a:srgbClr val="C00000"/>
                </a:solidFill>
              </a:rPr>
              <a:t>Society, Culture &amp; ENVIRONMENT</a:t>
            </a:r>
          </a:p>
        </p:txBody>
      </p:sp>
    </p:spTree>
    <p:extLst>
      <p:ext uri="{BB962C8B-B14F-4D97-AF65-F5344CB8AC3E}">
        <p14:creationId xmlns:p14="http://schemas.microsoft.com/office/powerpoint/2010/main" val="1748372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3">
            <a:extLst>
              <a:ext uri="{FF2B5EF4-FFF2-40B4-BE49-F238E27FC236}">
                <a16:creationId xmlns:a16="http://schemas.microsoft.com/office/drawing/2014/main" id="{0B9844A4-B0AE-D64F-A0E2-26B4E7928B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401638"/>
            <a:ext cx="9144000" cy="6056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5806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5C5E2A7E-EA9C-704C-ABFE-C44F5F11064D}"/>
              </a:ext>
            </a:extLst>
          </p:cNvPr>
          <p:cNvSpPr>
            <a:spLocks noGrp="1" noChangeArrowheads="1"/>
          </p:cNvSpPr>
          <p:nvPr>
            <p:ph type="title"/>
          </p:nvPr>
        </p:nvSpPr>
        <p:spPr>
          <a:xfrm>
            <a:off x="1451579" y="1103971"/>
            <a:ext cx="9603275" cy="705178"/>
          </a:xfrm>
        </p:spPr>
        <p:txBody>
          <a:bodyPr/>
          <a:lstStyle/>
          <a:p>
            <a:r>
              <a:rPr lang="en-US" altLang="en-US" dirty="0"/>
              <a:t>STAGES OF SOCIAL EVOLUTION</a:t>
            </a:r>
          </a:p>
        </p:txBody>
      </p:sp>
      <p:sp>
        <p:nvSpPr>
          <p:cNvPr id="63491" name="Rectangle 3">
            <a:extLst>
              <a:ext uri="{FF2B5EF4-FFF2-40B4-BE49-F238E27FC236}">
                <a16:creationId xmlns:a16="http://schemas.microsoft.com/office/drawing/2014/main" id="{56C88AC9-30C6-9C42-8322-8136BA07984F}"/>
              </a:ext>
            </a:extLst>
          </p:cNvPr>
          <p:cNvSpPr>
            <a:spLocks noGrp="1" noChangeArrowheads="1"/>
          </p:cNvSpPr>
          <p:nvPr>
            <p:ph type="body" idx="1"/>
          </p:nvPr>
        </p:nvSpPr>
        <p:spPr>
          <a:xfrm>
            <a:off x="1451579" y="2143686"/>
            <a:ext cx="9603275" cy="4199727"/>
          </a:xfrm>
        </p:spPr>
        <p:txBody>
          <a:bodyPr/>
          <a:lstStyle/>
          <a:p>
            <a:r>
              <a:rPr lang="en-US" altLang="en-US" dirty="0"/>
              <a:t>Different stages of social evolution are accompanied by activities including</a:t>
            </a:r>
          </a:p>
          <a:p>
            <a:pPr lvl="1"/>
            <a:r>
              <a:rPr lang="en-US" altLang="en-US" dirty="0"/>
              <a:t>Hunting and gathering</a:t>
            </a:r>
          </a:p>
          <a:p>
            <a:pPr lvl="1"/>
            <a:r>
              <a:rPr lang="en-US" altLang="en-US" dirty="0"/>
              <a:t>Agriculture</a:t>
            </a:r>
          </a:p>
          <a:p>
            <a:pPr lvl="1"/>
            <a:r>
              <a:rPr lang="en-US" altLang="en-US" dirty="0"/>
              <a:t>Industry</a:t>
            </a:r>
          </a:p>
          <a:p>
            <a:pPr lvl="1"/>
            <a:r>
              <a:rPr lang="en-US" altLang="en-US" dirty="0"/>
              <a:t>Urban development</a:t>
            </a:r>
          </a:p>
          <a:p>
            <a:pPr lvl="0">
              <a:buClr>
                <a:srgbClr val="B71E42"/>
              </a:buClr>
            </a:pPr>
            <a:r>
              <a:rPr lang="en-US" altLang="en-US" dirty="0">
                <a:solidFill>
                  <a:prstClr val="black"/>
                </a:solidFill>
              </a:rPr>
              <a:t>Recent study concluded that human activity uses as much energy as all of earth’s other multicellular species combined</a:t>
            </a:r>
          </a:p>
          <a:p>
            <a:pPr lvl="0">
              <a:buClr>
                <a:srgbClr val="B71E42"/>
              </a:buClr>
            </a:pPr>
            <a:r>
              <a:rPr lang="en-US" altLang="en-US" dirty="0">
                <a:solidFill>
                  <a:prstClr val="black"/>
                </a:solidFill>
              </a:rPr>
              <a:t>Humans are the most influential in changing the environments of the planet</a:t>
            </a:r>
          </a:p>
          <a:p>
            <a:pPr marL="457200" lvl="1" indent="0">
              <a:buNone/>
            </a:pPr>
            <a:endParaRPr lang="en-US" altLang="en-US" dirty="0"/>
          </a:p>
        </p:txBody>
      </p:sp>
    </p:spTree>
    <p:extLst>
      <p:ext uri="{BB962C8B-B14F-4D97-AF65-F5344CB8AC3E}">
        <p14:creationId xmlns:p14="http://schemas.microsoft.com/office/powerpoint/2010/main" val="8735390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0D9771E3-55D8-5147-B7FA-27D7B77EDBB8}"/>
              </a:ext>
            </a:extLst>
          </p:cNvPr>
          <p:cNvSpPr>
            <a:spLocks noGrp="1" noChangeArrowheads="1"/>
          </p:cNvSpPr>
          <p:nvPr>
            <p:ph type="title"/>
          </p:nvPr>
        </p:nvSpPr>
        <p:spPr>
          <a:xfrm>
            <a:off x="1451579" y="1237785"/>
            <a:ext cx="9603275" cy="615969"/>
          </a:xfrm>
        </p:spPr>
        <p:txBody>
          <a:bodyPr>
            <a:normAutofit/>
          </a:bodyPr>
          <a:lstStyle/>
          <a:p>
            <a:r>
              <a:rPr lang="en-US" altLang="en-US" sz="2400" cap="none" dirty="0">
                <a:solidFill>
                  <a:prstClr val="black"/>
                </a:solidFill>
                <a:ea typeface="+mn-ea"/>
                <a:cs typeface="+mn-cs"/>
              </a:rPr>
              <a:t>HUNTING AND GATHERING</a:t>
            </a:r>
            <a:endParaRPr lang="en-US" altLang="en-US" sz="3600" dirty="0"/>
          </a:p>
        </p:txBody>
      </p:sp>
      <p:sp>
        <p:nvSpPr>
          <p:cNvPr id="65539" name="Rectangle 3">
            <a:extLst>
              <a:ext uri="{FF2B5EF4-FFF2-40B4-BE49-F238E27FC236}">
                <a16:creationId xmlns:a16="http://schemas.microsoft.com/office/drawing/2014/main" id="{59C83AA1-15B8-034A-B636-DF73CA3F9586}"/>
              </a:ext>
            </a:extLst>
          </p:cNvPr>
          <p:cNvSpPr>
            <a:spLocks noGrp="1" noChangeArrowheads="1"/>
          </p:cNvSpPr>
          <p:nvPr>
            <p:ph type="body" idx="1"/>
          </p:nvPr>
        </p:nvSpPr>
        <p:spPr>
          <a:xfrm>
            <a:off x="1451579" y="2004582"/>
            <a:ext cx="9603275" cy="3450613"/>
          </a:xfrm>
        </p:spPr>
        <p:txBody>
          <a:bodyPr/>
          <a:lstStyle/>
          <a:p>
            <a:pPr lvl="1"/>
            <a:r>
              <a:rPr lang="en-US" altLang="en-US" dirty="0"/>
              <a:t>Hunting and gathering has been the primary means of human survival for most of human history</a:t>
            </a:r>
          </a:p>
          <a:p>
            <a:pPr lvl="1"/>
            <a:r>
              <a:rPr lang="en-US" altLang="en-US" dirty="0"/>
              <a:t>Fished, gathered seeds, fruits, and nuts</a:t>
            </a:r>
          </a:p>
          <a:p>
            <a:pPr lvl="1"/>
            <a:r>
              <a:rPr lang="en-US" altLang="en-US" dirty="0"/>
              <a:t>Lived in small groups</a:t>
            </a:r>
          </a:p>
          <a:p>
            <a:pPr lvl="0">
              <a:buClr>
                <a:srgbClr val="B71E42"/>
              </a:buClr>
            </a:pPr>
            <a:r>
              <a:rPr lang="en-US" altLang="en-US" dirty="0">
                <a:solidFill>
                  <a:prstClr val="black"/>
                </a:solidFill>
              </a:rPr>
              <a:t>Early man</a:t>
            </a:r>
          </a:p>
          <a:p>
            <a:pPr lvl="1">
              <a:buClr>
                <a:srgbClr val="B71E42"/>
              </a:buClr>
            </a:pPr>
            <a:r>
              <a:rPr lang="en-US" altLang="en-US" dirty="0">
                <a:solidFill>
                  <a:prstClr val="black"/>
                </a:solidFill>
              </a:rPr>
              <a:t>Built dams</a:t>
            </a:r>
          </a:p>
          <a:p>
            <a:pPr lvl="1">
              <a:buClr>
                <a:srgbClr val="B71E42"/>
              </a:buClr>
            </a:pPr>
            <a:r>
              <a:rPr lang="en-US" altLang="en-US" dirty="0">
                <a:solidFill>
                  <a:prstClr val="black"/>
                </a:solidFill>
              </a:rPr>
              <a:t>burned grasslands to encourage growth of certain plants</a:t>
            </a:r>
          </a:p>
          <a:p>
            <a:endParaRPr lang="en-US" altLang="en-US" dirty="0"/>
          </a:p>
        </p:txBody>
      </p:sp>
    </p:spTree>
    <p:extLst>
      <p:ext uri="{BB962C8B-B14F-4D97-AF65-F5344CB8AC3E}">
        <p14:creationId xmlns:p14="http://schemas.microsoft.com/office/powerpoint/2010/main" val="1573146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157B4A68-69C2-0347-B8BD-6E52D4D96B33}"/>
              </a:ext>
            </a:extLst>
          </p:cNvPr>
          <p:cNvSpPr>
            <a:spLocks noGrp="1" noChangeArrowheads="1"/>
          </p:cNvSpPr>
          <p:nvPr>
            <p:ph type="title"/>
          </p:nvPr>
        </p:nvSpPr>
        <p:spPr>
          <a:xfrm>
            <a:off x="1451579" y="1148576"/>
            <a:ext cx="9603275" cy="705178"/>
          </a:xfrm>
        </p:spPr>
        <p:txBody>
          <a:bodyPr>
            <a:normAutofit/>
          </a:bodyPr>
          <a:lstStyle/>
          <a:p>
            <a:r>
              <a:rPr lang="en-US" altLang="en-US" sz="2800" dirty="0"/>
              <a:t>Agriculture</a:t>
            </a:r>
          </a:p>
        </p:txBody>
      </p:sp>
      <p:sp>
        <p:nvSpPr>
          <p:cNvPr id="68611" name="Rectangle 3">
            <a:extLst>
              <a:ext uri="{FF2B5EF4-FFF2-40B4-BE49-F238E27FC236}">
                <a16:creationId xmlns:a16="http://schemas.microsoft.com/office/drawing/2014/main" id="{14C47903-EBFC-794B-B206-002C83BBB1C6}"/>
              </a:ext>
            </a:extLst>
          </p:cNvPr>
          <p:cNvSpPr>
            <a:spLocks noGrp="1" noChangeArrowheads="1"/>
          </p:cNvSpPr>
          <p:nvPr>
            <p:ph type="body" idx="1"/>
          </p:nvPr>
        </p:nvSpPr>
        <p:spPr/>
        <p:txBody>
          <a:bodyPr>
            <a:normAutofit lnSpcReduction="10000"/>
          </a:bodyPr>
          <a:lstStyle/>
          <a:p>
            <a:r>
              <a:rPr lang="en-US" altLang="en-US" dirty="0"/>
              <a:t>Early humans learned how plants grew, which were edible, and which were good medicines</a:t>
            </a:r>
          </a:p>
          <a:p>
            <a:r>
              <a:rPr lang="en-US" altLang="en-US" dirty="0"/>
              <a:t>They began to plant those that were important near their settlements</a:t>
            </a:r>
          </a:p>
          <a:p>
            <a:r>
              <a:rPr lang="en-US" altLang="en-US" dirty="0"/>
              <a:t>11,000 years ago, humans started farming (Agriculture)</a:t>
            </a:r>
          </a:p>
          <a:p>
            <a:endParaRPr lang="en-US" altLang="en-US" dirty="0"/>
          </a:p>
          <a:p>
            <a:r>
              <a:rPr lang="en-US" altLang="en-US" dirty="0"/>
              <a:t>With dependable food supply, people started living in larger settlements – towns and cities</a:t>
            </a:r>
          </a:p>
          <a:p>
            <a:r>
              <a:rPr lang="en-US" altLang="en-US" dirty="0"/>
              <a:t>Over time, people started keeping herds of domesticated animals</a:t>
            </a:r>
          </a:p>
          <a:p>
            <a:endParaRPr lang="en-US" altLang="en-US" dirty="0"/>
          </a:p>
        </p:txBody>
      </p:sp>
    </p:spTree>
    <p:extLst>
      <p:ext uri="{BB962C8B-B14F-4D97-AF65-F5344CB8AC3E}">
        <p14:creationId xmlns:p14="http://schemas.microsoft.com/office/powerpoint/2010/main" val="3278352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E67504FB-D006-8D43-8E18-9216AA7462C1}"/>
              </a:ext>
            </a:extLst>
          </p:cNvPr>
          <p:cNvSpPr>
            <a:spLocks noGrp="1" noChangeArrowheads="1"/>
          </p:cNvSpPr>
          <p:nvPr>
            <p:ph type="title"/>
          </p:nvPr>
        </p:nvSpPr>
        <p:spPr>
          <a:xfrm>
            <a:off x="1451579" y="1148576"/>
            <a:ext cx="9603275" cy="705178"/>
          </a:xfrm>
        </p:spPr>
        <p:txBody>
          <a:bodyPr>
            <a:normAutofit/>
          </a:bodyPr>
          <a:lstStyle/>
          <a:p>
            <a:r>
              <a:rPr lang="en-US" altLang="en-US" sz="2800" dirty="0"/>
              <a:t>Green Revolution</a:t>
            </a:r>
          </a:p>
        </p:txBody>
      </p:sp>
      <p:sp>
        <p:nvSpPr>
          <p:cNvPr id="72707" name="Rectangle 3">
            <a:extLst>
              <a:ext uri="{FF2B5EF4-FFF2-40B4-BE49-F238E27FC236}">
                <a16:creationId xmlns:a16="http://schemas.microsoft.com/office/drawing/2014/main" id="{7B6D9D9F-B842-2947-A6A7-31A99DF219B2}"/>
              </a:ext>
            </a:extLst>
          </p:cNvPr>
          <p:cNvSpPr>
            <a:spLocks noGrp="1" noChangeArrowheads="1"/>
          </p:cNvSpPr>
          <p:nvPr>
            <p:ph type="body" idx="1"/>
          </p:nvPr>
        </p:nvSpPr>
        <p:spPr/>
        <p:txBody>
          <a:bodyPr/>
          <a:lstStyle/>
          <a:p>
            <a:pPr lvl="0">
              <a:buClr>
                <a:srgbClr val="B71E42"/>
              </a:buClr>
            </a:pPr>
            <a:r>
              <a:rPr lang="en-US" altLang="en-US" dirty="0">
                <a:solidFill>
                  <a:prstClr val="black"/>
                </a:solidFill>
              </a:rPr>
              <a:t>Animals were kept for Milk, meat, hides, wool, companionship, perform work</a:t>
            </a:r>
          </a:p>
          <a:p>
            <a:pPr lvl="0">
              <a:buClr>
                <a:srgbClr val="B71E42"/>
              </a:buClr>
            </a:pPr>
            <a:r>
              <a:rPr lang="en-US" altLang="en-US" dirty="0">
                <a:solidFill>
                  <a:prstClr val="black"/>
                </a:solidFill>
              </a:rPr>
              <a:t>Overgrazing changed grasslands ecosystems – eroded soils, large demand on water</a:t>
            </a:r>
          </a:p>
          <a:p>
            <a:pPr lvl="0">
              <a:buClr>
                <a:srgbClr val="B71E42"/>
              </a:buClr>
            </a:pPr>
            <a:r>
              <a:rPr lang="en-US" altLang="en-US" dirty="0">
                <a:solidFill>
                  <a:prstClr val="black"/>
                </a:solidFill>
              </a:rPr>
              <a:t>Human population grew at an increasing rate.</a:t>
            </a:r>
            <a:endParaRPr lang="en-US" altLang="en-US" dirty="0"/>
          </a:p>
          <a:p>
            <a:r>
              <a:rPr lang="en-US" altLang="en-US" dirty="0"/>
              <a:t>By 1950’s food supply was straining</a:t>
            </a:r>
          </a:p>
          <a:p>
            <a:r>
              <a:rPr lang="en-US" altLang="en-US" dirty="0"/>
              <a:t>Green Revolution – to increase food supply, governments and scientists introduced new farming techniques to increase yields of crops (rice, wheat, corn)</a:t>
            </a:r>
          </a:p>
          <a:p>
            <a:r>
              <a:rPr lang="en-US" altLang="en-US" dirty="0"/>
              <a:t>Relied on new, highly productive strains of crops</a:t>
            </a:r>
          </a:p>
        </p:txBody>
      </p:sp>
    </p:spTree>
    <p:extLst>
      <p:ext uri="{BB962C8B-B14F-4D97-AF65-F5344CB8AC3E}">
        <p14:creationId xmlns:p14="http://schemas.microsoft.com/office/powerpoint/2010/main" val="719730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841AE5F5-8EC3-904F-8818-C32139012B42}"/>
              </a:ext>
            </a:extLst>
          </p:cNvPr>
          <p:cNvSpPr>
            <a:spLocks noGrp="1" noChangeArrowheads="1"/>
          </p:cNvSpPr>
          <p:nvPr>
            <p:ph type="title"/>
          </p:nvPr>
        </p:nvSpPr>
        <p:spPr>
          <a:xfrm>
            <a:off x="1451579" y="1005612"/>
            <a:ext cx="9426776" cy="772086"/>
          </a:xfrm>
        </p:spPr>
        <p:txBody>
          <a:bodyPr>
            <a:normAutofit/>
          </a:bodyPr>
          <a:lstStyle/>
          <a:p>
            <a:r>
              <a:rPr lang="en-US" altLang="en-US" sz="2800" dirty="0"/>
              <a:t>Green Revolution</a:t>
            </a:r>
          </a:p>
        </p:txBody>
      </p:sp>
      <p:sp>
        <p:nvSpPr>
          <p:cNvPr id="73731" name="Rectangle 3">
            <a:extLst>
              <a:ext uri="{FF2B5EF4-FFF2-40B4-BE49-F238E27FC236}">
                <a16:creationId xmlns:a16="http://schemas.microsoft.com/office/drawing/2014/main" id="{8E13E8D0-865D-1B47-AF00-7744E7D1820A}"/>
              </a:ext>
            </a:extLst>
          </p:cNvPr>
          <p:cNvSpPr>
            <a:spLocks noGrp="1" noChangeArrowheads="1"/>
          </p:cNvSpPr>
          <p:nvPr>
            <p:ph type="body" idx="1"/>
          </p:nvPr>
        </p:nvSpPr>
        <p:spPr/>
        <p:txBody>
          <a:bodyPr>
            <a:normAutofit lnSpcReduction="10000"/>
          </a:bodyPr>
          <a:lstStyle/>
          <a:p>
            <a:r>
              <a:rPr lang="en-US" altLang="en-US" dirty="0"/>
              <a:t>Monoculture – large fields plowed, and planted with a single crop year after year</a:t>
            </a:r>
          </a:p>
          <a:p>
            <a:r>
              <a:rPr lang="en-US" altLang="en-US" dirty="0"/>
              <a:t>Irrigation, fertilization, and pesticides were relied on to sustain the crops</a:t>
            </a:r>
          </a:p>
          <a:p>
            <a:r>
              <a:rPr lang="en-US" altLang="en-US" dirty="0"/>
              <a:t>Animal and human power was replaced with machine power</a:t>
            </a:r>
          </a:p>
          <a:p>
            <a:r>
              <a:rPr lang="en-US" altLang="en-US" dirty="0"/>
              <a:t>Within 20 years, Mexican farmers increased production of wheat 10 times</a:t>
            </a:r>
          </a:p>
          <a:p>
            <a:endParaRPr lang="en-US" altLang="en-US" dirty="0"/>
          </a:p>
          <a:p>
            <a:pPr lvl="0">
              <a:buClr>
                <a:srgbClr val="B71E42"/>
              </a:buClr>
            </a:pPr>
            <a:r>
              <a:rPr lang="en-US" altLang="en-US" dirty="0">
                <a:solidFill>
                  <a:prstClr val="black"/>
                </a:solidFill>
              </a:rPr>
              <a:t>Problems introduced by the green revolution. </a:t>
            </a:r>
          </a:p>
          <a:p>
            <a:pPr lvl="1">
              <a:buClr>
                <a:srgbClr val="B71E42"/>
              </a:buClr>
            </a:pPr>
            <a:r>
              <a:rPr lang="en-US" altLang="en-US" dirty="0">
                <a:solidFill>
                  <a:prstClr val="black"/>
                </a:solidFill>
              </a:rPr>
              <a:t>Depletion of water supplies</a:t>
            </a:r>
          </a:p>
          <a:p>
            <a:pPr lvl="1">
              <a:buClr>
                <a:srgbClr val="B71E42"/>
              </a:buClr>
            </a:pPr>
            <a:r>
              <a:rPr lang="en-US" altLang="en-US" dirty="0">
                <a:solidFill>
                  <a:prstClr val="black"/>
                </a:solidFill>
              </a:rPr>
              <a:t>Pollution of water by pesticides and fertilizers</a:t>
            </a:r>
            <a:endParaRPr lang="en-US" altLang="en-US" dirty="0"/>
          </a:p>
        </p:txBody>
      </p:sp>
    </p:spTree>
    <p:extLst>
      <p:ext uri="{BB962C8B-B14F-4D97-AF65-F5344CB8AC3E}">
        <p14:creationId xmlns:p14="http://schemas.microsoft.com/office/powerpoint/2010/main" val="1746499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37F3BEBB-8822-F34A-B280-ECC011099EC3}"/>
              </a:ext>
            </a:extLst>
          </p:cNvPr>
          <p:cNvSpPr>
            <a:spLocks noGrp="1" noChangeArrowheads="1"/>
          </p:cNvSpPr>
          <p:nvPr>
            <p:ph type="title"/>
          </p:nvPr>
        </p:nvSpPr>
        <p:spPr>
          <a:xfrm>
            <a:off x="1451579" y="1088571"/>
            <a:ext cx="9603275" cy="765183"/>
          </a:xfrm>
        </p:spPr>
        <p:txBody>
          <a:bodyPr>
            <a:normAutofit/>
          </a:bodyPr>
          <a:lstStyle/>
          <a:p>
            <a:r>
              <a:rPr lang="en-US" altLang="en-US" sz="2800" dirty="0"/>
              <a:t>Industrial growth and Urban Development</a:t>
            </a:r>
          </a:p>
        </p:txBody>
      </p:sp>
      <p:sp>
        <p:nvSpPr>
          <p:cNvPr id="75779" name="Rectangle 3">
            <a:extLst>
              <a:ext uri="{FF2B5EF4-FFF2-40B4-BE49-F238E27FC236}">
                <a16:creationId xmlns:a16="http://schemas.microsoft.com/office/drawing/2014/main" id="{79666C08-2BBD-654F-93A6-5BB272AE0B98}"/>
              </a:ext>
            </a:extLst>
          </p:cNvPr>
          <p:cNvSpPr>
            <a:spLocks noGrp="1" noChangeArrowheads="1"/>
          </p:cNvSpPr>
          <p:nvPr>
            <p:ph type="body" idx="1"/>
          </p:nvPr>
        </p:nvSpPr>
        <p:spPr/>
        <p:txBody>
          <a:bodyPr/>
          <a:lstStyle/>
          <a:p>
            <a:r>
              <a:rPr lang="en-US" altLang="en-US"/>
              <a:t>Wastes from manufacturing and energy production have been poured into the air, water, and soil</a:t>
            </a:r>
          </a:p>
          <a:p>
            <a:r>
              <a:rPr lang="en-US" altLang="en-US"/>
              <a:t>Tied to high standard of living that we all enjoy</a:t>
            </a:r>
          </a:p>
        </p:txBody>
      </p:sp>
    </p:spTree>
    <p:extLst>
      <p:ext uri="{BB962C8B-B14F-4D97-AF65-F5344CB8AC3E}">
        <p14:creationId xmlns:p14="http://schemas.microsoft.com/office/powerpoint/2010/main" val="12135119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a:extLst>
              <a:ext uri="{FF2B5EF4-FFF2-40B4-BE49-F238E27FC236}">
                <a16:creationId xmlns:a16="http://schemas.microsoft.com/office/drawing/2014/main" id="{3418DE9A-8BF2-8447-8BE7-253588CF795F}"/>
              </a:ext>
            </a:extLst>
          </p:cNvPr>
          <p:cNvSpPr>
            <a:spLocks noGrp="1" noChangeArrowheads="1"/>
          </p:cNvSpPr>
          <p:nvPr>
            <p:ph type="title"/>
          </p:nvPr>
        </p:nvSpPr>
        <p:spPr>
          <a:xfrm>
            <a:off x="1621971" y="926081"/>
            <a:ext cx="9013371" cy="838200"/>
          </a:xfrm>
        </p:spPr>
        <p:txBody>
          <a:bodyPr>
            <a:noAutofit/>
          </a:bodyPr>
          <a:lstStyle/>
          <a:p>
            <a:pPr>
              <a:defRPr/>
            </a:pPr>
            <a:r>
              <a:rPr lang="en-US" altLang="en-US" sz="2400" dirty="0"/>
              <a:t>types of resources – Renewable and Nonrenewable</a:t>
            </a:r>
            <a:br>
              <a:rPr lang="en-US" altLang="en-US" sz="2400" b="1" dirty="0"/>
            </a:br>
            <a:endParaRPr lang="en-US" sz="2400" dirty="0"/>
          </a:p>
        </p:txBody>
      </p:sp>
      <p:sp>
        <p:nvSpPr>
          <p:cNvPr id="129027" name="Rectangle 3">
            <a:extLst>
              <a:ext uri="{FF2B5EF4-FFF2-40B4-BE49-F238E27FC236}">
                <a16:creationId xmlns:a16="http://schemas.microsoft.com/office/drawing/2014/main" id="{131E28F5-E7C2-FE4B-BAFB-0720B721B9A2}"/>
              </a:ext>
            </a:extLst>
          </p:cNvPr>
          <p:cNvSpPr>
            <a:spLocks noGrp="1" noChangeArrowheads="1"/>
          </p:cNvSpPr>
          <p:nvPr>
            <p:ph type="body" idx="1"/>
          </p:nvPr>
        </p:nvSpPr>
        <p:spPr>
          <a:xfrm>
            <a:off x="2103864" y="2185639"/>
            <a:ext cx="8229600" cy="4031166"/>
          </a:xfrm>
        </p:spPr>
        <p:txBody>
          <a:bodyPr/>
          <a:lstStyle/>
          <a:p>
            <a:pPr eaLnBrk="1" hangingPunct="1">
              <a:lnSpc>
                <a:spcPct val="90000"/>
              </a:lnSpc>
              <a:defRPr/>
            </a:pPr>
            <a:r>
              <a:rPr lang="en-US" dirty="0"/>
              <a:t>Non-Renewable: Produced over millions of years and are in fixed quantities including:  </a:t>
            </a:r>
          </a:p>
          <a:p>
            <a:pPr lvl="1">
              <a:lnSpc>
                <a:spcPct val="90000"/>
              </a:lnSpc>
              <a:defRPr/>
            </a:pPr>
            <a:r>
              <a:rPr lang="en-US" dirty="0"/>
              <a:t>Energy Resources (fossil fuels); </a:t>
            </a:r>
          </a:p>
          <a:p>
            <a:pPr lvl="1">
              <a:lnSpc>
                <a:spcPct val="90000"/>
              </a:lnSpc>
              <a:defRPr/>
            </a:pPr>
            <a:r>
              <a:rPr lang="en-US" dirty="0"/>
              <a:t>Mineral Resources (gold, aluminum, zinc); </a:t>
            </a:r>
          </a:p>
          <a:p>
            <a:pPr lvl="1">
              <a:lnSpc>
                <a:spcPct val="90000"/>
              </a:lnSpc>
              <a:defRPr/>
            </a:pPr>
            <a:r>
              <a:rPr lang="en-US" dirty="0"/>
              <a:t>Non-metallic resources (sand, clay and water</a:t>
            </a:r>
          </a:p>
          <a:p>
            <a:pPr lvl="1">
              <a:lnSpc>
                <a:spcPct val="90000"/>
              </a:lnSpc>
              <a:defRPr/>
            </a:pPr>
            <a:endParaRPr lang="en-US" dirty="0"/>
          </a:p>
          <a:p>
            <a:pPr eaLnBrk="1" hangingPunct="1">
              <a:lnSpc>
                <a:spcPct val="90000"/>
              </a:lnSpc>
              <a:defRPr/>
            </a:pPr>
            <a:r>
              <a:rPr lang="en-US" dirty="0"/>
              <a:t>Renewable: Inexhaustible supply of resources including:  </a:t>
            </a:r>
          </a:p>
          <a:p>
            <a:pPr lvl="1">
              <a:lnSpc>
                <a:spcPct val="90000"/>
              </a:lnSpc>
              <a:defRPr/>
            </a:pPr>
            <a:r>
              <a:rPr lang="en-US" dirty="0"/>
              <a:t>energy (wind, solar, flowing water); </a:t>
            </a:r>
          </a:p>
          <a:p>
            <a:pPr lvl="1">
              <a:lnSpc>
                <a:spcPct val="90000"/>
              </a:lnSpc>
              <a:defRPr/>
            </a:pPr>
            <a:r>
              <a:rPr lang="en-US" dirty="0"/>
              <a:t>Potentially renewable (air, water, soil and biodiversity)</a:t>
            </a:r>
          </a:p>
        </p:txBody>
      </p:sp>
    </p:spTree>
    <p:extLst>
      <p:ext uri="{BB962C8B-B14F-4D97-AF65-F5344CB8AC3E}">
        <p14:creationId xmlns:p14="http://schemas.microsoft.com/office/powerpoint/2010/main" val="2621100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70C8392F-2307-7A43-BB6E-0990F68FA9E1}"/>
              </a:ext>
            </a:extLst>
          </p:cNvPr>
          <p:cNvSpPr>
            <a:spLocks noGrp="1" noChangeArrowheads="1"/>
          </p:cNvSpPr>
          <p:nvPr>
            <p:ph type="title"/>
          </p:nvPr>
        </p:nvSpPr>
        <p:spPr>
          <a:xfrm>
            <a:off x="1674603" y="1092820"/>
            <a:ext cx="9603275" cy="772086"/>
          </a:xfrm>
        </p:spPr>
        <p:txBody>
          <a:bodyPr>
            <a:normAutofit/>
          </a:bodyPr>
          <a:lstStyle/>
          <a:p>
            <a:r>
              <a:rPr lang="en-US" altLang="en-US" sz="2800" dirty="0"/>
              <a:t>Tragedy of the Commons</a:t>
            </a:r>
          </a:p>
        </p:txBody>
      </p:sp>
      <p:sp>
        <p:nvSpPr>
          <p:cNvPr id="77827" name="Rectangle 3">
            <a:extLst>
              <a:ext uri="{FF2B5EF4-FFF2-40B4-BE49-F238E27FC236}">
                <a16:creationId xmlns:a16="http://schemas.microsoft.com/office/drawing/2014/main" id="{1AB4FF53-3262-7C46-BB2F-0F858AC93AEB}"/>
              </a:ext>
            </a:extLst>
          </p:cNvPr>
          <p:cNvSpPr>
            <a:spLocks noGrp="1" noChangeArrowheads="1"/>
          </p:cNvSpPr>
          <p:nvPr>
            <p:ph type="body" idx="1"/>
          </p:nvPr>
        </p:nvSpPr>
        <p:spPr/>
        <p:txBody>
          <a:bodyPr/>
          <a:lstStyle/>
          <a:p>
            <a:r>
              <a:rPr lang="en-US" altLang="en-US" dirty="0"/>
              <a:t>The Tragedy of the Commons – any resource open to everyone will eventually be destroyed because although everyone owns the resource, no one is responsible for it.</a:t>
            </a:r>
          </a:p>
          <a:p>
            <a:r>
              <a:rPr lang="en-US" altLang="en-US" dirty="0"/>
              <a:t>Air, Water – shared by many countries, but no one is responsible. </a:t>
            </a:r>
          </a:p>
          <a:p>
            <a:r>
              <a:rPr lang="en-US" altLang="en-US" dirty="0"/>
              <a:t>Resource is something that can be used to take care of a need</a:t>
            </a:r>
          </a:p>
          <a:p>
            <a:r>
              <a:rPr lang="en-US" altLang="en-US" dirty="0"/>
              <a:t>When an environmental resource is owned by many people, or no one, but no one is responsible for it, it is called a “common resource”.</a:t>
            </a:r>
          </a:p>
        </p:txBody>
      </p:sp>
    </p:spTree>
    <p:extLst>
      <p:ext uri="{BB962C8B-B14F-4D97-AF65-F5344CB8AC3E}">
        <p14:creationId xmlns:p14="http://schemas.microsoft.com/office/powerpoint/2010/main" val="3789508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a:extLst>
              <a:ext uri="{FF2B5EF4-FFF2-40B4-BE49-F238E27FC236}">
                <a16:creationId xmlns:a16="http://schemas.microsoft.com/office/drawing/2014/main" id="{01ACEA0D-868E-C54C-B306-7823373D5D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0688" y="304800"/>
            <a:ext cx="5395912" cy="5943600"/>
          </a:xfrm>
          <a:prstGeom prst="rect">
            <a:avLst/>
          </a:prstGeom>
          <a:noFill/>
          <a:extLst>
            <a:ext uri="{909E8E84-426E-40DD-AFC4-6F175D3DCCD1}">
              <a14:hiddenFill xmlns:a14="http://schemas.microsoft.com/office/drawing/2010/main">
                <a:solidFill>
                  <a:srgbClr val="FFFFFF"/>
                </a:solidFill>
              </a14:hiddenFill>
            </a:ext>
          </a:extLst>
        </p:spPr>
      </p:pic>
      <p:pic>
        <p:nvPicPr>
          <p:cNvPr id="20485" name="Picture 5">
            <a:extLst>
              <a:ext uri="{FF2B5EF4-FFF2-40B4-BE49-F238E27FC236}">
                <a16:creationId xmlns:a16="http://schemas.microsoft.com/office/drawing/2014/main" id="{A6BCC961-1DFD-F748-AF81-53310A84D6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304800"/>
            <a:ext cx="3354388"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2835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FE802-B774-694E-ABD7-FBB9F433731C}"/>
              </a:ext>
            </a:extLst>
          </p:cNvPr>
          <p:cNvSpPr>
            <a:spLocks noGrp="1"/>
          </p:cNvSpPr>
          <p:nvPr>
            <p:ph type="title"/>
          </p:nvPr>
        </p:nvSpPr>
        <p:spPr>
          <a:xfrm>
            <a:off x="1451579" y="892098"/>
            <a:ext cx="9603275" cy="961656"/>
          </a:xfrm>
        </p:spPr>
        <p:txBody>
          <a:bodyPr>
            <a:normAutofit/>
          </a:bodyPr>
          <a:lstStyle/>
          <a:p>
            <a:r>
              <a:rPr lang="en-US" sz="2800" dirty="0"/>
              <a:t>Society, Culture &amp; ENVIRONMENT</a:t>
            </a:r>
          </a:p>
        </p:txBody>
      </p:sp>
      <p:sp>
        <p:nvSpPr>
          <p:cNvPr id="3" name="Content Placeholder 2">
            <a:extLst>
              <a:ext uri="{FF2B5EF4-FFF2-40B4-BE49-F238E27FC236}">
                <a16:creationId xmlns:a16="http://schemas.microsoft.com/office/drawing/2014/main" id="{DA53DF0E-C91D-A14E-88F1-21B8F313D805}"/>
              </a:ext>
            </a:extLst>
          </p:cNvPr>
          <p:cNvSpPr>
            <a:spLocks noGrp="1"/>
          </p:cNvSpPr>
          <p:nvPr>
            <p:ph idx="1"/>
          </p:nvPr>
        </p:nvSpPr>
        <p:spPr>
          <a:xfrm>
            <a:off x="1451579" y="2060337"/>
            <a:ext cx="9353953" cy="3905565"/>
          </a:xfrm>
        </p:spPr>
        <p:txBody>
          <a:bodyPr>
            <a:normAutofit/>
          </a:bodyPr>
          <a:lstStyle/>
          <a:p>
            <a:pPr algn="just"/>
            <a:r>
              <a:rPr lang="en-US" sz="2400" dirty="0"/>
              <a:t>Culture and society are intricately related. </a:t>
            </a:r>
          </a:p>
          <a:p>
            <a:pPr lvl="1" algn="just"/>
            <a:r>
              <a:rPr lang="en-US" sz="2000" dirty="0"/>
              <a:t>A culture consists of the “objects” of a society, </a:t>
            </a:r>
          </a:p>
          <a:p>
            <a:pPr lvl="1" algn="just"/>
            <a:r>
              <a:rPr lang="en-US" sz="2000" dirty="0"/>
              <a:t>whereas a society consists of the people who share a common culture. </a:t>
            </a:r>
          </a:p>
          <a:p>
            <a:pPr marL="457200" lvl="1" indent="0" algn="just">
              <a:buNone/>
            </a:pPr>
            <a:r>
              <a:rPr lang="en-US" sz="2000" dirty="0"/>
              <a:t>When the terms culture and society first acquired their current meanings, most people in the world worked and lived in small groups in the same locale </a:t>
            </a:r>
          </a:p>
          <a:p>
            <a:pPr marL="457200" lvl="1" indent="0" algn="just">
              <a:buNone/>
            </a:pPr>
            <a:endParaRPr lang="en-US" sz="2000" dirty="0"/>
          </a:p>
          <a:p>
            <a:pPr marL="457200" lvl="1" indent="0" algn="just">
              <a:buNone/>
            </a:pPr>
            <a:r>
              <a:rPr lang="en-US" sz="2000" dirty="0"/>
              <a:t> Evolution - Most anthropologists also believe that an evolution is the natural process by which new and more complex organisms develop over time.</a:t>
            </a:r>
          </a:p>
        </p:txBody>
      </p:sp>
    </p:spTree>
    <p:extLst>
      <p:ext uri="{BB962C8B-B14F-4D97-AF65-F5344CB8AC3E}">
        <p14:creationId xmlns:p14="http://schemas.microsoft.com/office/powerpoint/2010/main" val="1656456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BE2DAC32-3422-BC4A-8815-C5EE8C90FA0D}"/>
              </a:ext>
            </a:extLst>
          </p:cNvPr>
          <p:cNvSpPr>
            <a:spLocks noGrp="1" noChangeArrowheads="1"/>
          </p:cNvSpPr>
          <p:nvPr>
            <p:ph type="title"/>
          </p:nvPr>
        </p:nvSpPr>
        <p:spPr>
          <a:xfrm>
            <a:off x="1579756" y="646770"/>
            <a:ext cx="8229600" cy="596590"/>
          </a:xfrm>
        </p:spPr>
        <p:txBody>
          <a:bodyPr/>
          <a:lstStyle/>
          <a:p>
            <a:pPr eaLnBrk="1" hangingPunct="1">
              <a:defRPr/>
            </a:pPr>
            <a:r>
              <a:rPr lang="en-US" dirty="0"/>
              <a:t>What is culture?</a:t>
            </a:r>
          </a:p>
        </p:txBody>
      </p:sp>
      <p:sp>
        <p:nvSpPr>
          <p:cNvPr id="25603" name="Rectangle 3">
            <a:extLst>
              <a:ext uri="{FF2B5EF4-FFF2-40B4-BE49-F238E27FC236}">
                <a16:creationId xmlns:a16="http://schemas.microsoft.com/office/drawing/2014/main" id="{D9005339-2556-FC48-87C9-D06CAFB2BCB9}"/>
              </a:ext>
            </a:extLst>
          </p:cNvPr>
          <p:cNvSpPr>
            <a:spLocks noGrp="1" noChangeArrowheads="1"/>
          </p:cNvSpPr>
          <p:nvPr>
            <p:ph sz="half" idx="1"/>
          </p:nvPr>
        </p:nvSpPr>
        <p:spPr>
          <a:xfrm>
            <a:off x="1412488" y="1966332"/>
            <a:ext cx="4495800" cy="4702098"/>
          </a:xfrm>
        </p:spPr>
        <p:txBody>
          <a:bodyPr/>
          <a:lstStyle/>
          <a:p>
            <a:pPr eaLnBrk="1" hangingPunct="1">
              <a:buFont typeface="Wingdings" pitchFamily="-112" charset="2"/>
              <a:buBlip>
                <a:blip r:embed="rId3"/>
              </a:buBlip>
              <a:defRPr/>
            </a:pPr>
            <a:r>
              <a:rPr lang="en-US" sz="2400" dirty="0"/>
              <a:t>Formal definition:</a:t>
            </a:r>
          </a:p>
          <a:p>
            <a:pPr lvl="1" eaLnBrk="1" hangingPunct="1">
              <a:defRPr/>
            </a:pPr>
            <a:r>
              <a:rPr lang="en-US" sz="2000" dirty="0"/>
              <a:t>Culture is a shared set of meanings that are lived through material and symbolic practices of everyday life</a:t>
            </a:r>
          </a:p>
          <a:p>
            <a:pPr lvl="1" eaLnBrk="1" hangingPunct="1">
              <a:buFontTx/>
              <a:buNone/>
              <a:defRPr/>
            </a:pPr>
            <a:endParaRPr lang="en-US" sz="2000" dirty="0"/>
          </a:p>
          <a:p>
            <a:pPr eaLnBrk="1" hangingPunct="1">
              <a:buFont typeface="Wingdings" pitchFamily="-112" charset="2"/>
              <a:buBlip>
                <a:blip r:embed="rId3"/>
              </a:buBlip>
              <a:defRPr/>
            </a:pPr>
            <a:r>
              <a:rPr lang="en-US" sz="2400" dirty="0"/>
              <a:t>Geography is concerned with how culture shapes space and place. How place and space can influence cultures</a:t>
            </a:r>
          </a:p>
          <a:p>
            <a:pPr eaLnBrk="1" hangingPunct="1">
              <a:buFont typeface="Wingdings" pitchFamily="-112" charset="2"/>
              <a:buBlip>
                <a:blip r:embed="rId3"/>
              </a:buBlip>
              <a:defRPr/>
            </a:pPr>
            <a:endParaRPr lang="en-US" dirty="0"/>
          </a:p>
          <a:p>
            <a:pPr eaLnBrk="1" hangingPunct="1">
              <a:buFont typeface="Wingdings" pitchFamily="-112" charset="2"/>
              <a:buBlip>
                <a:blip r:embed="rId3"/>
              </a:buBlip>
              <a:defRPr/>
            </a:pPr>
            <a:endParaRPr lang="en-US" dirty="0"/>
          </a:p>
        </p:txBody>
      </p:sp>
      <p:sp>
        <p:nvSpPr>
          <p:cNvPr id="6" name="Content Placeholder 5">
            <a:extLst>
              <a:ext uri="{FF2B5EF4-FFF2-40B4-BE49-F238E27FC236}">
                <a16:creationId xmlns:a16="http://schemas.microsoft.com/office/drawing/2014/main" id="{EF97DA18-92CB-024D-973F-690645F98860}"/>
              </a:ext>
            </a:extLst>
          </p:cNvPr>
          <p:cNvSpPr>
            <a:spLocks noGrp="1"/>
          </p:cNvSpPr>
          <p:nvPr>
            <p:ph sz="half" idx="2"/>
          </p:nvPr>
        </p:nvSpPr>
        <p:spPr>
          <a:xfrm>
            <a:off x="6283712" y="1299117"/>
            <a:ext cx="4495800" cy="5715000"/>
          </a:xfrm>
        </p:spPr>
        <p:txBody>
          <a:bodyPr/>
          <a:lstStyle/>
          <a:p>
            <a:pPr eaLnBrk="1" hangingPunct="1">
              <a:buFont typeface="Wingdings" pitchFamily="-112" charset="2"/>
              <a:buBlip>
                <a:blip r:embed="rId3"/>
              </a:buBlip>
              <a:defRPr/>
            </a:pPr>
            <a:r>
              <a:rPr lang="en-US" sz="2400" dirty="0"/>
              <a:t>Habit</a:t>
            </a:r>
          </a:p>
          <a:p>
            <a:pPr lvl="1" eaLnBrk="1" hangingPunct="1">
              <a:defRPr/>
            </a:pPr>
            <a:r>
              <a:rPr lang="en-US" sz="2000" dirty="0"/>
              <a:t>Repetitive act that a particular individual performs</a:t>
            </a:r>
          </a:p>
          <a:p>
            <a:pPr lvl="2" eaLnBrk="1" hangingPunct="1">
              <a:buFont typeface="Wingdings" pitchFamily="-112" charset="2"/>
              <a:buBlip>
                <a:blip r:embed="rId4"/>
              </a:buBlip>
              <a:defRPr/>
            </a:pPr>
            <a:r>
              <a:rPr lang="en-US" sz="1800" dirty="0"/>
              <a:t>wearing jeans to class every day</a:t>
            </a:r>
            <a:endParaRPr lang="en-US" sz="2000" dirty="0"/>
          </a:p>
          <a:p>
            <a:pPr eaLnBrk="1" hangingPunct="1">
              <a:buFont typeface="Wingdings" pitchFamily="-112" charset="2"/>
              <a:buBlip>
                <a:blip r:embed="rId3"/>
              </a:buBlip>
              <a:defRPr/>
            </a:pPr>
            <a:r>
              <a:rPr lang="en-US" sz="2400" dirty="0"/>
              <a:t>Custom</a:t>
            </a:r>
          </a:p>
          <a:p>
            <a:pPr lvl="1" eaLnBrk="1" hangingPunct="1">
              <a:defRPr/>
            </a:pPr>
            <a:r>
              <a:rPr lang="en-US" sz="2000" dirty="0"/>
              <a:t>Repetitive act of a group, performed to the extent that it becomes characteristic of the group</a:t>
            </a:r>
          </a:p>
          <a:p>
            <a:pPr lvl="2" eaLnBrk="1" hangingPunct="1">
              <a:buFont typeface="Wingdings" pitchFamily="-112" charset="2"/>
              <a:buBlip>
                <a:blip r:embed="rId4"/>
              </a:buBlip>
              <a:defRPr/>
            </a:pPr>
            <a:r>
              <a:rPr lang="en-US" sz="1800" dirty="0"/>
              <a:t>College students wear jeans to class every day</a:t>
            </a:r>
          </a:p>
          <a:p>
            <a:pPr lvl="2" eaLnBrk="1" hangingPunct="1">
              <a:buFont typeface="Wingdings" pitchFamily="-112" charset="2"/>
              <a:buBlip>
                <a:blip r:embed="rId4"/>
              </a:buBlip>
              <a:defRPr/>
            </a:pPr>
            <a:r>
              <a:rPr lang="en-US" sz="1800" dirty="0"/>
              <a:t>Adopted by most of the society's population</a:t>
            </a:r>
          </a:p>
        </p:txBody>
      </p:sp>
    </p:spTree>
    <p:extLst>
      <p:ext uri="{BB962C8B-B14F-4D97-AF65-F5344CB8AC3E}">
        <p14:creationId xmlns:p14="http://schemas.microsoft.com/office/powerpoint/2010/main" val="3959644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5392" y="748252"/>
            <a:ext cx="9603275" cy="1049235"/>
          </a:xfrm>
        </p:spPr>
        <p:txBody>
          <a:bodyPr/>
          <a:lstStyle/>
          <a:p>
            <a:r>
              <a:rPr lang="en-US" dirty="0"/>
              <a:t>Characteristics of Culture</a:t>
            </a:r>
          </a:p>
        </p:txBody>
      </p:sp>
      <p:sp>
        <p:nvSpPr>
          <p:cNvPr id="3" name="Content Placeholder 2"/>
          <p:cNvSpPr>
            <a:spLocks noGrp="1"/>
          </p:cNvSpPr>
          <p:nvPr>
            <p:ph idx="1"/>
          </p:nvPr>
        </p:nvSpPr>
        <p:spPr>
          <a:xfrm>
            <a:off x="1451578" y="1942454"/>
            <a:ext cx="9175533" cy="3450613"/>
          </a:xfrm>
        </p:spPr>
        <p:txBody>
          <a:bodyPr>
            <a:noAutofit/>
          </a:bodyPr>
          <a:lstStyle/>
          <a:p>
            <a:r>
              <a:rPr lang="en-US" sz="1800" b="1" dirty="0"/>
              <a:t>Culture is shared</a:t>
            </a:r>
            <a:r>
              <a:rPr lang="en-US" sz="1800" dirty="0"/>
              <a:t>.</a:t>
            </a:r>
          </a:p>
          <a:p>
            <a:r>
              <a:rPr lang="en-US" sz="1800" dirty="0"/>
              <a:t>Culture is a shared phenomenon. For a thing, idea, or behavior pattern to qualify as being cultural, it must have a meaning shared by most people in a society. </a:t>
            </a:r>
          </a:p>
          <a:p>
            <a:r>
              <a:rPr lang="en-US" sz="1800" dirty="0"/>
              <a:t>When people share a common culture, they are able to predict, within limits, how others will think and behave. </a:t>
            </a:r>
          </a:p>
          <a:p>
            <a:r>
              <a:rPr lang="en-US" sz="1800" dirty="0" err="1"/>
              <a:t>E.g</a:t>
            </a:r>
            <a:r>
              <a:rPr lang="en-US" sz="1800" dirty="0"/>
              <a:t>; when two people meet for the first time in Pakistan, it is customary to shake hands. If both people grew up in Pakistan, neither party will have to wonder what is meant by an outstretched hand. With nearly absolute certainty, that the extended hand is a nonverbal gesture signifying friendship rather than a hostile attack.</a:t>
            </a:r>
          </a:p>
          <a:p>
            <a:r>
              <a:rPr lang="en-US" sz="1800" dirty="0"/>
              <a:t>The uncertainty one experiences when trying to operate in an unfamiliar culture often leads to </a:t>
            </a:r>
            <a:r>
              <a:rPr lang="en-US" sz="1800" b="1" dirty="0"/>
              <a:t>culture shock</a:t>
            </a:r>
            <a:r>
              <a:rPr lang="en-US" sz="1800" dirty="0"/>
              <a:t>.</a:t>
            </a:r>
          </a:p>
        </p:txBody>
      </p:sp>
    </p:spTree>
    <p:extLst>
      <p:ext uri="{BB962C8B-B14F-4D97-AF65-F5344CB8AC3E}">
        <p14:creationId xmlns:p14="http://schemas.microsoft.com/office/powerpoint/2010/main" val="19561093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50020" y="2308301"/>
            <a:ext cx="9578228" cy="3964259"/>
          </a:xfrm>
        </p:spPr>
        <p:txBody>
          <a:bodyPr>
            <a:normAutofit/>
          </a:bodyPr>
          <a:lstStyle/>
          <a:p>
            <a:r>
              <a:rPr lang="en-US" dirty="0"/>
              <a:t>The degree to which people within any given society share their culture varies from culture to culture. Even in small-scale, homogeneous societies, one can expect to find a certain amount of differentiation based on gender, class, age, religion, or ethnicity. </a:t>
            </a:r>
          </a:p>
          <a:p>
            <a:r>
              <a:rPr lang="en-US" dirty="0"/>
              <a:t>In larger, highly complex societies, likely to find a number of subcultural groups in addition to the mainstream culture. </a:t>
            </a:r>
          </a:p>
          <a:p>
            <a:r>
              <a:rPr lang="en-US" dirty="0"/>
              <a:t>The use of the terms subculture and mainstream culture should in no way imply that subcultures are inferior or any less worthy of study. </a:t>
            </a:r>
          </a:p>
        </p:txBody>
      </p:sp>
      <p:sp>
        <p:nvSpPr>
          <p:cNvPr id="5" name="Title 1">
            <a:extLst>
              <a:ext uri="{FF2B5EF4-FFF2-40B4-BE49-F238E27FC236}">
                <a16:creationId xmlns:a16="http://schemas.microsoft.com/office/drawing/2014/main" id="{4ADAFCF7-407F-F54C-92E5-864E6F287B18}"/>
              </a:ext>
            </a:extLst>
          </p:cNvPr>
          <p:cNvSpPr>
            <a:spLocks noGrp="1"/>
          </p:cNvSpPr>
          <p:nvPr>
            <p:ph type="title"/>
          </p:nvPr>
        </p:nvSpPr>
        <p:spPr>
          <a:xfrm>
            <a:off x="1437966" y="1215483"/>
            <a:ext cx="8564678" cy="45844"/>
          </a:xfrm>
        </p:spPr>
        <p:txBody>
          <a:bodyPr>
            <a:normAutofit fontScale="90000"/>
          </a:bodyPr>
          <a:lstStyle/>
          <a:p>
            <a:r>
              <a:rPr lang="en-US" dirty="0"/>
              <a:t>Characteristics of Culture</a:t>
            </a:r>
          </a:p>
        </p:txBody>
      </p:sp>
    </p:spTree>
    <p:extLst>
      <p:ext uri="{BB962C8B-B14F-4D97-AF65-F5344CB8AC3E}">
        <p14:creationId xmlns:p14="http://schemas.microsoft.com/office/powerpoint/2010/main" val="3052860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Culture Is Learned </a:t>
            </a:r>
          </a:p>
        </p:txBody>
      </p:sp>
      <p:sp>
        <p:nvSpPr>
          <p:cNvPr id="3" name="Content Placeholder 2"/>
          <p:cNvSpPr>
            <a:spLocks noGrp="1"/>
          </p:cNvSpPr>
          <p:nvPr>
            <p:ph idx="1"/>
          </p:nvPr>
        </p:nvSpPr>
        <p:spPr>
          <a:xfrm>
            <a:off x="1412900" y="2382533"/>
            <a:ext cx="9680631" cy="2925448"/>
          </a:xfrm>
        </p:spPr>
        <p:txBody>
          <a:bodyPr>
            <a:normAutofit/>
          </a:bodyPr>
          <a:lstStyle/>
          <a:p>
            <a:pPr marL="0" indent="0">
              <a:buNone/>
            </a:pPr>
            <a:r>
              <a:rPr lang="en-US" dirty="0"/>
              <a:t>Culture is not transmitted genetically. Rather, it is acquired through the process of learning or interacting with one’s cultural environment. </a:t>
            </a:r>
          </a:p>
          <a:p>
            <a:r>
              <a:rPr lang="en-US" dirty="0"/>
              <a:t>This process of acquiring culture after we are born is called enculturation. </a:t>
            </a:r>
          </a:p>
          <a:p>
            <a:r>
              <a:rPr lang="en-US" dirty="0"/>
              <a:t>We acquire our culture (ideas, values, and behavior patterns) by growing up in it. </a:t>
            </a:r>
          </a:p>
          <a:p>
            <a:r>
              <a:rPr lang="en-US" dirty="0"/>
              <a:t> A great deal of what we do during our waking hours is learned</a:t>
            </a:r>
          </a:p>
          <a:p>
            <a:endParaRPr lang="en-US" dirty="0"/>
          </a:p>
        </p:txBody>
      </p:sp>
    </p:spTree>
    <p:extLst>
      <p:ext uri="{BB962C8B-B14F-4D97-AF65-F5344CB8AC3E}">
        <p14:creationId xmlns:p14="http://schemas.microsoft.com/office/powerpoint/2010/main" val="17619121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A9F991-4806-FB4B-9288-D244908F4644}"/>
              </a:ext>
            </a:extLst>
          </p:cNvPr>
          <p:cNvSpPr>
            <a:spLocks noGrp="1"/>
          </p:cNvSpPr>
          <p:nvPr>
            <p:ph idx="1"/>
          </p:nvPr>
        </p:nvSpPr>
        <p:spPr>
          <a:xfrm>
            <a:off x="1451579" y="2116093"/>
            <a:ext cx="9603275" cy="3450613"/>
          </a:xfrm>
        </p:spPr>
        <p:txBody>
          <a:bodyPr>
            <a:normAutofit lnSpcReduction="10000"/>
          </a:bodyPr>
          <a:lstStyle/>
          <a:p>
            <a:r>
              <a:rPr lang="en-US" dirty="0"/>
              <a:t>A male child who is born in Kansas will probably watch a good deal of TV; attend schools with books, desks, and professionally trained teachers; eventually learn to drive a car; and marry one wife at a time. </a:t>
            </a:r>
          </a:p>
          <a:p>
            <a:r>
              <a:rPr lang="en-US" dirty="0"/>
              <a:t>In contrast, a male child who is born among the </a:t>
            </a:r>
            <a:r>
              <a:rPr lang="en-US" dirty="0" err="1"/>
              <a:t>Jie</a:t>
            </a:r>
            <a:r>
              <a:rPr lang="en-US" dirty="0"/>
              <a:t> of Uganda is likely to grow up playing with cows, learn most of what he knows from peers and elders rather than teachers and look forward to having at least three or four wives at one time.</a:t>
            </a:r>
          </a:p>
          <a:p>
            <a:r>
              <a:rPr lang="en-US" dirty="0"/>
              <a:t>They have something important in common, both children are born into an already existing culture, and they have only to learn the ways of thinking and acting set down by their culture. </a:t>
            </a:r>
          </a:p>
          <a:p>
            <a:endParaRPr lang="en-US" dirty="0"/>
          </a:p>
        </p:txBody>
      </p:sp>
      <p:sp>
        <p:nvSpPr>
          <p:cNvPr id="4" name="Title 1">
            <a:extLst>
              <a:ext uri="{FF2B5EF4-FFF2-40B4-BE49-F238E27FC236}">
                <a16:creationId xmlns:a16="http://schemas.microsoft.com/office/drawing/2014/main" id="{9C49464A-E933-AC40-BD01-A6F0087B16F7}"/>
              </a:ext>
            </a:extLst>
          </p:cNvPr>
          <p:cNvSpPr>
            <a:spLocks noGrp="1"/>
          </p:cNvSpPr>
          <p:nvPr>
            <p:ph type="title"/>
          </p:nvPr>
        </p:nvSpPr>
        <p:spPr/>
        <p:txBody>
          <a:bodyPr/>
          <a:lstStyle/>
          <a:p>
            <a:r>
              <a:rPr lang="en-US" dirty="0"/>
              <a:t>Culture Is Learned </a:t>
            </a:r>
          </a:p>
        </p:txBody>
      </p:sp>
    </p:spTree>
    <p:extLst>
      <p:ext uri="{BB962C8B-B14F-4D97-AF65-F5344CB8AC3E}">
        <p14:creationId xmlns:p14="http://schemas.microsoft.com/office/powerpoint/2010/main" val="58650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6">
            <a:extLst>
              <a:ext uri="{FF2B5EF4-FFF2-40B4-BE49-F238E27FC236}">
                <a16:creationId xmlns:a16="http://schemas.microsoft.com/office/drawing/2014/main" id="{0CC7CC8B-B4F1-EA44-8350-16BB22B839F9}"/>
              </a:ext>
            </a:extLst>
          </p:cNvPr>
          <p:cNvSpPr>
            <a:spLocks noGrp="1" noChangeArrowheads="1"/>
          </p:cNvSpPr>
          <p:nvPr>
            <p:ph type="title"/>
          </p:nvPr>
        </p:nvSpPr>
        <p:spPr>
          <a:xfrm>
            <a:off x="1594182" y="956882"/>
            <a:ext cx="9605635" cy="1059305"/>
          </a:xfrm>
        </p:spPr>
        <p:txBody>
          <a:bodyPr>
            <a:normAutofit/>
          </a:bodyPr>
          <a:lstStyle/>
          <a:p>
            <a:r>
              <a:rPr lang="en-US" altLang="en-US" sz="2800" b="1" dirty="0"/>
              <a:t>Culture &amp; environment</a:t>
            </a:r>
          </a:p>
        </p:txBody>
      </p:sp>
      <p:sp>
        <p:nvSpPr>
          <p:cNvPr id="9223" name="Rectangle 7">
            <a:extLst>
              <a:ext uri="{FF2B5EF4-FFF2-40B4-BE49-F238E27FC236}">
                <a16:creationId xmlns:a16="http://schemas.microsoft.com/office/drawing/2014/main" id="{9F166732-6B8C-C54D-A044-B0AF09E6E710}"/>
              </a:ext>
            </a:extLst>
          </p:cNvPr>
          <p:cNvSpPr>
            <a:spLocks noGrp="1" noChangeArrowheads="1"/>
          </p:cNvSpPr>
          <p:nvPr>
            <p:ph type="body" idx="1"/>
          </p:nvPr>
        </p:nvSpPr>
        <p:spPr>
          <a:xfrm>
            <a:off x="2215021" y="2818380"/>
            <a:ext cx="4037013" cy="1885950"/>
          </a:xfrm>
        </p:spPr>
        <p:txBody>
          <a:bodyPr>
            <a:normAutofit/>
          </a:bodyPr>
          <a:lstStyle/>
          <a:p>
            <a:pPr>
              <a:lnSpc>
                <a:spcPct val="90000"/>
              </a:lnSpc>
            </a:pPr>
            <a:r>
              <a:rPr lang="en-US" altLang="en-US" sz="2400" dirty="0"/>
              <a:t>Technologies</a:t>
            </a:r>
          </a:p>
          <a:p>
            <a:pPr>
              <a:lnSpc>
                <a:spcPct val="90000"/>
              </a:lnSpc>
            </a:pPr>
            <a:r>
              <a:rPr lang="en-US" altLang="en-US" sz="2400" dirty="0"/>
              <a:t>Subsistence patterns</a:t>
            </a:r>
          </a:p>
          <a:p>
            <a:pPr>
              <a:lnSpc>
                <a:spcPct val="90000"/>
              </a:lnSpc>
            </a:pPr>
            <a:r>
              <a:rPr lang="en-US" altLang="en-US" sz="2400" dirty="0"/>
              <a:t>Housing types</a:t>
            </a:r>
          </a:p>
          <a:p>
            <a:pPr>
              <a:lnSpc>
                <a:spcPct val="90000"/>
              </a:lnSpc>
            </a:pPr>
            <a:r>
              <a:rPr lang="en-US" altLang="en-US" sz="2400" dirty="0"/>
              <a:t>Clothing</a:t>
            </a:r>
          </a:p>
        </p:txBody>
      </p:sp>
      <p:sp>
        <p:nvSpPr>
          <p:cNvPr id="9224" name="Rectangle 8">
            <a:extLst>
              <a:ext uri="{FF2B5EF4-FFF2-40B4-BE49-F238E27FC236}">
                <a16:creationId xmlns:a16="http://schemas.microsoft.com/office/drawing/2014/main" id="{02810D60-640A-E949-83CE-03C4F8FB87E0}"/>
              </a:ext>
            </a:extLst>
          </p:cNvPr>
          <p:cNvSpPr>
            <a:spLocks noGrp="1" noChangeArrowheads="1"/>
          </p:cNvSpPr>
          <p:nvPr>
            <p:ph type="body" sz="half" idx="2"/>
          </p:nvPr>
        </p:nvSpPr>
        <p:spPr>
          <a:xfrm>
            <a:off x="6001215" y="2703514"/>
            <a:ext cx="3663950" cy="1623159"/>
          </a:xfrm>
        </p:spPr>
        <p:txBody>
          <a:bodyPr>
            <a:normAutofit fontScale="70000" lnSpcReduction="20000"/>
          </a:bodyPr>
          <a:lstStyle/>
          <a:p>
            <a:r>
              <a:rPr lang="en-US" altLang="en-US" sz="2600" dirty="0"/>
              <a:t>Religion</a:t>
            </a:r>
          </a:p>
          <a:p>
            <a:r>
              <a:rPr lang="en-US" altLang="en-US" sz="2600" dirty="0"/>
              <a:t>Values</a:t>
            </a:r>
          </a:p>
          <a:p>
            <a:r>
              <a:rPr lang="en-US" altLang="en-US" sz="2600" dirty="0"/>
              <a:t>Gender roles</a:t>
            </a:r>
          </a:p>
          <a:p>
            <a:r>
              <a:rPr lang="en-US" altLang="en-US" sz="2600" dirty="0"/>
              <a:t>Marriage and family</a:t>
            </a:r>
          </a:p>
        </p:txBody>
      </p:sp>
      <p:sp>
        <p:nvSpPr>
          <p:cNvPr id="9226" name="Rectangle 10">
            <a:extLst>
              <a:ext uri="{FF2B5EF4-FFF2-40B4-BE49-F238E27FC236}">
                <a16:creationId xmlns:a16="http://schemas.microsoft.com/office/drawing/2014/main" id="{CDC3CB94-2096-4144-9BE0-BEF225562A45}"/>
              </a:ext>
            </a:extLst>
          </p:cNvPr>
          <p:cNvSpPr>
            <a:spLocks noChangeArrowheads="1"/>
          </p:cNvSpPr>
          <p:nvPr/>
        </p:nvSpPr>
        <p:spPr bwMode="auto">
          <a:xfrm>
            <a:off x="1714500" y="1864192"/>
            <a:ext cx="8305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altLang="en-US" sz="2400" dirty="0">
                <a:latin typeface="Arial" panose="020B0604020202020204" pitchFamily="34" charset="0"/>
              </a:rPr>
              <a:t>Strategies humans use to adapt to their environment:</a:t>
            </a:r>
          </a:p>
        </p:txBody>
      </p:sp>
    </p:spTree>
    <p:extLst>
      <p:ext uri="{BB962C8B-B14F-4D97-AF65-F5344CB8AC3E}">
        <p14:creationId xmlns:p14="http://schemas.microsoft.com/office/powerpoint/2010/main" val="38533316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FC4A594E-3DBD-D14B-8996-A92DDBE257E3}"/>
              </a:ext>
            </a:extLst>
          </p:cNvPr>
          <p:cNvSpPr>
            <a:spLocks noGrp="1" noChangeArrowheads="1"/>
          </p:cNvSpPr>
          <p:nvPr>
            <p:ph type="title"/>
          </p:nvPr>
        </p:nvSpPr>
        <p:spPr>
          <a:xfrm>
            <a:off x="1981200" y="512956"/>
            <a:ext cx="8229600" cy="630044"/>
          </a:xfrm>
        </p:spPr>
        <p:txBody>
          <a:bodyPr/>
          <a:lstStyle/>
          <a:p>
            <a:pPr eaLnBrk="1" hangingPunct="1">
              <a:defRPr/>
            </a:pPr>
            <a:r>
              <a:rPr lang="en-US" dirty="0"/>
              <a:t>Folk Culture</a:t>
            </a:r>
          </a:p>
        </p:txBody>
      </p:sp>
      <p:sp>
        <p:nvSpPr>
          <p:cNvPr id="28675" name="Rectangle 3">
            <a:extLst>
              <a:ext uri="{FF2B5EF4-FFF2-40B4-BE49-F238E27FC236}">
                <a16:creationId xmlns:a16="http://schemas.microsoft.com/office/drawing/2014/main" id="{E9A455C5-B7F8-CB41-800C-31D76EBE2F12}"/>
              </a:ext>
            </a:extLst>
          </p:cNvPr>
          <p:cNvSpPr>
            <a:spLocks noGrp="1" noChangeArrowheads="1"/>
          </p:cNvSpPr>
          <p:nvPr>
            <p:ph sz="half" idx="1"/>
          </p:nvPr>
        </p:nvSpPr>
        <p:spPr>
          <a:xfrm>
            <a:off x="1600200" y="1977483"/>
            <a:ext cx="4495800" cy="4735551"/>
          </a:xfrm>
        </p:spPr>
        <p:txBody>
          <a:bodyPr/>
          <a:lstStyle/>
          <a:p>
            <a:pPr eaLnBrk="1" hangingPunct="1">
              <a:buFont typeface="Wingdings" pitchFamily="-112" charset="2"/>
              <a:buBlip>
                <a:blip r:embed="rId3"/>
              </a:buBlip>
              <a:defRPr/>
            </a:pPr>
            <a:r>
              <a:rPr lang="en-US" dirty="0"/>
              <a:t>Limited to a smaller region and smaller groups of people</a:t>
            </a:r>
          </a:p>
          <a:p>
            <a:pPr lvl="2" eaLnBrk="1" hangingPunct="1">
              <a:buFont typeface="Wingdings" pitchFamily="-112" charset="2"/>
              <a:buBlip>
                <a:blip r:embed="rId4"/>
              </a:buBlip>
              <a:defRPr/>
            </a:pPr>
            <a:r>
              <a:rPr lang="en-US" sz="1800" dirty="0"/>
              <a:t>Homogenous</a:t>
            </a:r>
            <a:r>
              <a:rPr lang="en-US" dirty="0"/>
              <a:t> groups</a:t>
            </a:r>
          </a:p>
          <a:p>
            <a:pPr lvl="1" eaLnBrk="1" hangingPunct="1">
              <a:defRPr/>
            </a:pPr>
            <a:r>
              <a:rPr lang="en-US" dirty="0"/>
              <a:t>Usually a rural community</a:t>
            </a:r>
          </a:p>
          <a:p>
            <a:pPr lvl="2" eaLnBrk="1" hangingPunct="1">
              <a:buFont typeface="Wingdings" pitchFamily="-112" charset="2"/>
              <a:buBlip>
                <a:blip r:embed="rId4"/>
              </a:buBlip>
              <a:defRPr/>
            </a:pPr>
            <a:r>
              <a:rPr lang="en-US" dirty="0"/>
              <a:t>Isolated groups that have had long-lasting culture traits that have not changed substantially over long periods</a:t>
            </a:r>
          </a:p>
          <a:p>
            <a:pPr lvl="2" eaLnBrk="1" hangingPunct="1">
              <a:buFont typeface="Wingdings" pitchFamily="-112" charset="2"/>
              <a:buBlip>
                <a:blip r:embed="rId4"/>
              </a:buBlip>
              <a:defRPr/>
            </a:pPr>
            <a:r>
              <a:rPr lang="en-US" dirty="0"/>
              <a:t>isolation/lack of interaction breeds uniqueness and ties to physical environment</a:t>
            </a:r>
          </a:p>
          <a:p>
            <a:pPr lvl="1" eaLnBrk="1" hangingPunct="1">
              <a:defRPr/>
            </a:pPr>
            <a:endParaRPr lang="en-US" dirty="0"/>
          </a:p>
        </p:txBody>
      </p:sp>
      <p:sp>
        <p:nvSpPr>
          <p:cNvPr id="6" name="Content Placeholder 5">
            <a:extLst>
              <a:ext uri="{FF2B5EF4-FFF2-40B4-BE49-F238E27FC236}">
                <a16:creationId xmlns:a16="http://schemas.microsoft.com/office/drawing/2014/main" id="{14C960D4-BFD0-2C43-A5FF-095EE5414703}"/>
              </a:ext>
            </a:extLst>
          </p:cNvPr>
          <p:cNvSpPr>
            <a:spLocks noGrp="1"/>
          </p:cNvSpPr>
          <p:nvPr>
            <p:ph sz="half" idx="2"/>
          </p:nvPr>
        </p:nvSpPr>
        <p:spPr>
          <a:xfrm>
            <a:off x="6562492" y="1977483"/>
            <a:ext cx="4495800" cy="4033024"/>
          </a:xfrm>
        </p:spPr>
        <p:txBody>
          <a:bodyPr/>
          <a:lstStyle/>
          <a:p>
            <a:pPr eaLnBrk="1" hangingPunct="1">
              <a:buFont typeface="Wingdings" pitchFamily="-112" charset="2"/>
              <a:buBlip>
                <a:blip r:embed="rId3"/>
              </a:buBlip>
              <a:defRPr/>
            </a:pPr>
            <a:r>
              <a:rPr lang="en-US" dirty="0"/>
              <a:t>Folk customs often have anonymous hearths</a:t>
            </a:r>
          </a:p>
          <a:p>
            <a:pPr lvl="1" eaLnBrk="1" hangingPunct="1">
              <a:defRPr/>
            </a:pPr>
            <a:r>
              <a:rPr lang="en-US" dirty="0"/>
              <a:t>Originate from anonymous sources</a:t>
            </a:r>
          </a:p>
          <a:p>
            <a:pPr lvl="1" eaLnBrk="1" hangingPunct="1">
              <a:defRPr/>
            </a:pPr>
            <a:r>
              <a:rPr lang="en-US" dirty="0"/>
              <a:t>At unknown dates</a:t>
            </a:r>
          </a:p>
          <a:p>
            <a:pPr lvl="1" eaLnBrk="1" hangingPunct="1">
              <a:defRPr/>
            </a:pPr>
            <a:r>
              <a:rPr lang="en-US" dirty="0"/>
              <a:t>Unidentified originators</a:t>
            </a:r>
          </a:p>
          <a:p>
            <a:pPr eaLnBrk="1" hangingPunct="1">
              <a:buFont typeface="Wingdings" pitchFamily="-112" charset="2"/>
              <a:buBlip>
                <a:blip r:embed="rId3"/>
              </a:buBlip>
              <a:defRPr/>
            </a:pPr>
            <a:r>
              <a:rPr lang="en-US" dirty="0"/>
              <a:t>Resistance to change</a:t>
            </a:r>
          </a:p>
          <a:p>
            <a:pPr lvl="1" eaLnBrk="1" hangingPunct="1">
              <a:defRPr/>
            </a:pPr>
            <a:r>
              <a:rPr lang="en-US" dirty="0"/>
              <a:t>Diffuses slowly</a:t>
            </a:r>
          </a:p>
          <a:p>
            <a:pPr eaLnBrk="1" hangingPunct="1">
              <a:buFont typeface="Wingdings" pitchFamily="-112" charset="2"/>
              <a:buBlip>
                <a:blip r:embed="rId3"/>
              </a:buBlip>
              <a:defRPr/>
            </a:pPr>
            <a:r>
              <a:rPr lang="en-US" dirty="0"/>
              <a:t>Usually spreads through relocation diffusion</a:t>
            </a:r>
          </a:p>
        </p:txBody>
      </p:sp>
    </p:spTree>
    <p:extLst>
      <p:ext uri="{BB962C8B-B14F-4D97-AF65-F5344CB8AC3E}">
        <p14:creationId xmlns:p14="http://schemas.microsoft.com/office/powerpoint/2010/main" val="23948054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28675">
                                            <p:txEl>
                                              <p:pRg st="1" end="1"/>
                                            </p:txEl>
                                          </p:spTgt>
                                        </p:tgtEl>
                                        <p:attrNameLst>
                                          <p:attrName>style.visibility</p:attrName>
                                        </p:attrNameLst>
                                      </p:cBhvr>
                                      <p:to>
                                        <p:strVal val="visible"/>
                                      </p:to>
                                    </p:set>
                                    <p:anim calcmode="lin" valueType="num">
                                      <p:cBhvr additive="base">
                                        <p:cTn id="7" dur="500" fill="hold"/>
                                        <p:tgtEl>
                                          <p:spTgt spid="2867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6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8675">
                                            <p:txEl>
                                              <p:pRg st="2" end="2"/>
                                            </p:txEl>
                                          </p:spTgt>
                                        </p:tgtEl>
                                        <p:attrNameLst>
                                          <p:attrName>style.visibility</p:attrName>
                                        </p:attrNameLst>
                                      </p:cBhvr>
                                      <p:to>
                                        <p:strVal val="visible"/>
                                      </p:to>
                                    </p:set>
                                    <p:anim calcmode="lin" valueType="num">
                                      <p:cBhvr additive="base">
                                        <p:cTn id="13" dur="500" fill="hold"/>
                                        <p:tgtEl>
                                          <p:spTgt spid="2867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675">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8675">
                                            <p:txEl>
                                              <p:pRg st="3" end="3"/>
                                            </p:txEl>
                                          </p:spTgt>
                                        </p:tgtEl>
                                        <p:attrNameLst>
                                          <p:attrName>style.visibility</p:attrName>
                                        </p:attrNameLst>
                                      </p:cBhvr>
                                      <p:to>
                                        <p:strVal val="visible"/>
                                      </p:to>
                                    </p:set>
                                    <p:anim calcmode="lin" valueType="num">
                                      <p:cBhvr additive="base">
                                        <p:cTn id="17" dur="500" fill="hold"/>
                                        <p:tgtEl>
                                          <p:spTgt spid="28675">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867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28675">
                                            <p:txEl>
                                              <p:pRg st="4" end="4"/>
                                            </p:txEl>
                                          </p:spTgt>
                                        </p:tgtEl>
                                        <p:attrNameLst>
                                          <p:attrName>style.visibility</p:attrName>
                                        </p:attrNameLst>
                                      </p:cBhvr>
                                      <p:to>
                                        <p:strVal val="visible"/>
                                      </p:to>
                                    </p:set>
                                    <p:anim calcmode="lin" valueType="num">
                                      <p:cBhvr additive="base">
                                        <p:cTn id="23" dur="500" fill="hold"/>
                                        <p:tgtEl>
                                          <p:spTgt spid="28675">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867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 calcmode="lin" valueType="num">
                                      <p:cBhvr additive="base">
                                        <p:cTn id="2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
                                            <p:txEl>
                                              <p:pRg st="1" end="1"/>
                                            </p:txEl>
                                          </p:spTgt>
                                        </p:tgtEl>
                                        <p:attrNameLst>
                                          <p:attrName>style.visibility</p:attrName>
                                        </p:attrNameLst>
                                      </p:cBhvr>
                                      <p:to>
                                        <p:strVal val="visible"/>
                                      </p:to>
                                    </p:set>
                                    <p:anim calcmode="lin" valueType="num">
                                      <p:cBhvr additive="base">
                                        <p:cTn id="3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 calcmode="lin" valueType="num">
                                      <p:cBhvr additive="base">
                                        <p:cTn id="3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4" fill="hold"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 calcmode="lin" valueType="num">
                                      <p:cBhvr additive="base">
                                        <p:cTn id="4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6">
                                            <p:txEl>
                                              <p:pRg st="5" end="5"/>
                                            </p:txEl>
                                          </p:spTgt>
                                        </p:tgtEl>
                                        <p:attrNameLst>
                                          <p:attrName>style.visibility</p:attrName>
                                        </p:attrNameLst>
                                      </p:cBhvr>
                                      <p:to>
                                        <p:strVal val="visible"/>
                                      </p:to>
                                    </p:set>
                                    <p:anim calcmode="lin" valueType="num">
                                      <p:cBhvr additive="base">
                                        <p:cTn id="5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nodeType="clickEffect">
                                  <p:stCondLst>
                                    <p:cond delay="0"/>
                                  </p:stCondLst>
                                  <p:childTnLst>
                                    <p:set>
                                      <p:cBhvr>
                                        <p:cTn id="56" dur="1" fill="hold">
                                          <p:stCondLst>
                                            <p:cond delay="0"/>
                                          </p:stCondLst>
                                        </p:cTn>
                                        <p:tgtEl>
                                          <p:spTgt spid="6">
                                            <p:txEl>
                                              <p:pRg st="6" end="6"/>
                                            </p:txEl>
                                          </p:spTgt>
                                        </p:tgtEl>
                                        <p:attrNameLst>
                                          <p:attrName>style.visibility</p:attrName>
                                        </p:attrNameLst>
                                      </p:cBhvr>
                                      <p:to>
                                        <p:strVal val="visible"/>
                                      </p:to>
                                    </p:set>
                                    <p:anim calcmode="lin" valueType="num">
                                      <p:cBhvr additive="base">
                                        <p:cTn id="5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68E485DD-41C7-B044-9DC2-EF7D79DA7473}"/>
              </a:ext>
            </a:extLst>
          </p:cNvPr>
          <p:cNvSpPr>
            <a:spLocks noGrp="1" noChangeArrowheads="1"/>
          </p:cNvSpPr>
          <p:nvPr>
            <p:ph type="title"/>
          </p:nvPr>
        </p:nvSpPr>
        <p:spPr>
          <a:xfrm>
            <a:off x="1501776" y="882805"/>
            <a:ext cx="8229600" cy="1143000"/>
          </a:xfrm>
        </p:spPr>
        <p:txBody>
          <a:bodyPr/>
          <a:lstStyle/>
          <a:p>
            <a:pPr eaLnBrk="1" hangingPunct="1">
              <a:defRPr/>
            </a:pPr>
            <a:r>
              <a:rPr lang="en-US" dirty="0"/>
              <a:t>Popular Culture</a:t>
            </a:r>
          </a:p>
        </p:txBody>
      </p:sp>
      <p:sp>
        <p:nvSpPr>
          <p:cNvPr id="29699" name="Rectangle 3">
            <a:extLst>
              <a:ext uri="{FF2B5EF4-FFF2-40B4-BE49-F238E27FC236}">
                <a16:creationId xmlns:a16="http://schemas.microsoft.com/office/drawing/2014/main" id="{4286190C-CE3E-6042-9AC1-27C60BBB9562}"/>
              </a:ext>
            </a:extLst>
          </p:cNvPr>
          <p:cNvSpPr>
            <a:spLocks noGrp="1" noChangeArrowheads="1"/>
          </p:cNvSpPr>
          <p:nvPr>
            <p:ph sz="half" idx="1"/>
          </p:nvPr>
        </p:nvSpPr>
        <p:spPr>
          <a:xfrm>
            <a:off x="1501776" y="2222810"/>
            <a:ext cx="4495800" cy="3796990"/>
          </a:xfrm>
        </p:spPr>
        <p:txBody>
          <a:bodyPr/>
          <a:lstStyle/>
          <a:p>
            <a:pPr eaLnBrk="1" hangingPunct="1">
              <a:lnSpc>
                <a:spcPct val="80000"/>
              </a:lnSpc>
              <a:buFont typeface="Wingdings" pitchFamily="-112" charset="2"/>
              <a:buBlip>
                <a:blip r:embed="rId3"/>
              </a:buBlip>
              <a:defRPr/>
            </a:pPr>
            <a:r>
              <a:rPr lang="en-US" dirty="0"/>
              <a:t>Found in large, heterogeneous societies</a:t>
            </a:r>
          </a:p>
          <a:p>
            <a:pPr eaLnBrk="1" hangingPunct="1">
              <a:lnSpc>
                <a:spcPct val="80000"/>
              </a:lnSpc>
              <a:buFont typeface="Wingdings" pitchFamily="-112" charset="2"/>
              <a:buNone/>
              <a:defRPr/>
            </a:pPr>
            <a:endParaRPr lang="en-US" dirty="0"/>
          </a:p>
          <a:p>
            <a:pPr eaLnBrk="1" hangingPunct="1">
              <a:lnSpc>
                <a:spcPct val="80000"/>
              </a:lnSpc>
              <a:buFont typeface="Wingdings" pitchFamily="-112" charset="2"/>
              <a:buBlip>
                <a:blip r:embed="rId3"/>
              </a:buBlip>
              <a:defRPr/>
            </a:pPr>
            <a:r>
              <a:rPr lang="en-US" dirty="0"/>
              <a:t>Mass culture that diffuses rapidly</a:t>
            </a:r>
          </a:p>
          <a:p>
            <a:pPr lvl="1" eaLnBrk="1" hangingPunct="1">
              <a:lnSpc>
                <a:spcPct val="80000"/>
              </a:lnSpc>
              <a:defRPr/>
            </a:pPr>
            <a:r>
              <a:rPr lang="en-US" dirty="0"/>
              <a:t>Spreads through expansion diffusion</a:t>
            </a:r>
          </a:p>
          <a:p>
            <a:pPr lvl="2" eaLnBrk="1" hangingPunct="1">
              <a:lnSpc>
                <a:spcPct val="80000"/>
              </a:lnSpc>
              <a:buFont typeface="Wingdings" pitchFamily="-112" charset="2"/>
              <a:buBlip>
                <a:blip r:embed="rId4"/>
              </a:buBlip>
              <a:defRPr/>
            </a:pPr>
            <a:r>
              <a:rPr lang="en-US" dirty="0"/>
              <a:t>hierarchical</a:t>
            </a:r>
          </a:p>
          <a:p>
            <a:pPr lvl="1" eaLnBrk="1" hangingPunct="1">
              <a:lnSpc>
                <a:spcPct val="80000"/>
              </a:lnSpc>
              <a:buFontTx/>
              <a:buNone/>
              <a:defRPr/>
            </a:pPr>
            <a:endParaRPr lang="en-US" dirty="0"/>
          </a:p>
          <a:p>
            <a:pPr eaLnBrk="1" hangingPunct="1">
              <a:lnSpc>
                <a:spcPct val="80000"/>
              </a:lnSpc>
              <a:buFont typeface="Wingdings" pitchFamily="-112" charset="2"/>
              <a:buBlip>
                <a:blip r:embed="rId3"/>
              </a:buBlip>
              <a:defRPr/>
            </a:pPr>
            <a:r>
              <a:rPr lang="en-US" dirty="0"/>
              <a:t>Some believe it threatens local or regional distinctiveness</a:t>
            </a:r>
          </a:p>
          <a:p>
            <a:pPr lvl="1" eaLnBrk="1" hangingPunct="1">
              <a:lnSpc>
                <a:spcPct val="80000"/>
              </a:lnSpc>
              <a:defRPr/>
            </a:pPr>
            <a:r>
              <a:rPr lang="en-US" dirty="0"/>
              <a:t>Cultural homogeneity</a:t>
            </a:r>
          </a:p>
          <a:p>
            <a:pPr lvl="2" eaLnBrk="1" hangingPunct="1">
              <a:lnSpc>
                <a:spcPct val="80000"/>
              </a:lnSpc>
              <a:buFont typeface="Wingdings" pitchFamily="-112" charset="2"/>
              <a:buBlip>
                <a:blip r:embed="rId4"/>
              </a:buBlip>
              <a:defRPr/>
            </a:pPr>
            <a:r>
              <a:rPr lang="en-US" dirty="0"/>
              <a:t>Effects on landscape create homogeneous “placeless landscape”</a:t>
            </a:r>
          </a:p>
          <a:p>
            <a:pPr eaLnBrk="1" hangingPunct="1">
              <a:lnSpc>
                <a:spcPct val="80000"/>
              </a:lnSpc>
              <a:buFont typeface="Wingdings" pitchFamily="-112" charset="2"/>
              <a:buBlip>
                <a:blip r:embed="rId3"/>
              </a:buBlip>
              <a:defRPr/>
            </a:pPr>
            <a:endParaRPr lang="en-US" dirty="0"/>
          </a:p>
        </p:txBody>
      </p:sp>
      <p:sp>
        <p:nvSpPr>
          <p:cNvPr id="6" name="Content Placeholder 5">
            <a:extLst>
              <a:ext uri="{FF2B5EF4-FFF2-40B4-BE49-F238E27FC236}">
                <a16:creationId xmlns:a16="http://schemas.microsoft.com/office/drawing/2014/main" id="{1CE46338-A29D-3A4F-887F-2CE8D06CA853}"/>
              </a:ext>
            </a:extLst>
          </p:cNvPr>
          <p:cNvSpPr>
            <a:spLocks noGrp="1"/>
          </p:cNvSpPr>
          <p:nvPr>
            <p:ph sz="half" idx="2"/>
          </p:nvPr>
        </p:nvSpPr>
        <p:spPr>
          <a:xfrm>
            <a:off x="6306015" y="1867829"/>
            <a:ext cx="4495800" cy="1644805"/>
          </a:xfrm>
        </p:spPr>
        <p:txBody>
          <a:bodyPr/>
          <a:lstStyle/>
          <a:p>
            <a:pPr eaLnBrk="1" hangingPunct="1">
              <a:lnSpc>
                <a:spcPct val="100000"/>
              </a:lnSpc>
              <a:spcBef>
                <a:spcPts val="0"/>
              </a:spcBef>
              <a:buFont typeface="Wingdings" pitchFamily="-112" charset="2"/>
              <a:buBlip>
                <a:blip r:embed="rId3"/>
              </a:buBlip>
              <a:defRPr/>
            </a:pPr>
            <a:r>
              <a:rPr lang="en-US" dirty="0"/>
              <a:t>Seen by some as threat to the environment</a:t>
            </a:r>
          </a:p>
          <a:p>
            <a:pPr lvl="1" eaLnBrk="1" hangingPunct="1">
              <a:lnSpc>
                <a:spcPct val="100000"/>
              </a:lnSpc>
              <a:spcBef>
                <a:spcPts val="0"/>
              </a:spcBef>
              <a:defRPr/>
            </a:pPr>
            <a:r>
              <a:rPr lang="en-US" dirty="0"/>
              <a:t>Increased consumption</a:t>
            </a:r>
          </a:p>
          <a:p>
            <a:pPr lvl="2" eaLnBrk="1" hangingPunct="1">
              <a:lnSpc>
                <a:spcPct val="100000"/>
              </a:lnSpc>
              <a:spcBef>
                <a:spcPts val="0"/>
              </a:spcBef>
              <a:buFont typeface="Wingdings" pitchFamily="-112" charset="2"/>
              <a:buBlip>
                <a:blip r:embed="rId4"/>
              </a:buBlip>
              <a:defRPr/>
            </a:pPr>
            <a:r>
              <a:rPr lang="en-US" dirty="0"/>
              <a:t>Plastic water bottles</a:t>
            </a:r>
          </a:p>
          <a:p>
            <a:pPr lvl="2" eaLnBrk="1" hangingPunct="1">
              <a:buFont typeface="Wingdings" pitchFamily="-112" charset="2"/>
              <a:buNone/>
              <a:defRPr/>
            </a:pPr>
            <a:endParaRPr lang="en-US" dirty="0"/>
          </a:p>
          <a:p>
            <a:pPr lvl="2" eaLnBrk="1" hangingPunct="1">
              <a:buFont typeface="Wingdings" pitchFamily="-112" charset="2"/>
              <a:buBlip>
                <a:blip r:embed="rId4"/>
              </a:buBlip>
              <a:defRPr/>
            </a:pPr>
            <a:endParaRPr lang="en-US" dirty="0"/>
          </a:p>
          <a:p>
            <a:pPr lvl="2" eaLnBrk="1" hangingPunct="1">
              <a:buFont typeface="Wingdings" pitchFamily="-112" charset="2"/>
              <a:buBlip>
                <a:blip r:embed="rId4"/>
              </a:buBlip>
              <a:defRPr/>
            </a:pPr>
            <a:endParaRPr lang="en-US" dirty="0"/>
          </a:p>
          <a:p>
            <a:pPr lvl="2" eaLnBrk="1" hangingPunct="1">
              <a:buFont typeface="Wingdings" pitchFamily="-112" charset="2"/>
              <a:buNone/>
              <a:defRPr/>
            </a:pPr>
            <a:endParaRPr lang="en-US" dirty="0"/>
          </a:p>
        </p:txBody>
      </p:sp>
      <p:pic>
        <p:nvPicPr>
          <p:cNvPr id="7173" name="Picture 6" descr="http://us.123rf.com/400wm/400/400/pajche/pajche0803/pajche080300028/2714348-dangerous-toxic-garbage-and-industrial-waste-floating-in-river-pollution.jpg">
            <a:extLst>
              <a:ext uri="{FF2B5EF4-FFF2-40B4-BE49-F238E27FC236}">
                <a16:creationId xmlns:a16="http://schemas.microsoft.com/office/drawing/2014/main" id="{A246BAF4-F16D-7B42-B8C3-692F4C4496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5223" y="3124200"/>
            <a:ext cx="4187361" cy="2850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59932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anim calcmode="lin" valueType="num">
                                      <p:cBhvr additive="base">
                                        <p:cTn id="13" dur="500" fill="hold"/>
                                        <p:tgtEl>
                                          <p:spTgt spid="2969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699">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9699">
                                            <p:txEl>
                                              <p:pRg st="3" end="3"/>
                                            </p:txEl>
                                          </p:spTgt>
                                        </p:tgtEl>
                                        <p:attrNameLst>
                                          <p:attrName>style.visibility</p:attrName>
                                        </p:attrNameLst>
                                      </p:cBhvr>
                                      <p:to>
                                        <p:strVal val="visible"/>
                                      </p:to>
                                    </p:set>
                                    <p:anim calcmode="lin" valueType="num">
                                      <p:cBhvr additive="base">
                                        <p:cTn id="17" dur="500" fill="hold"/>
                                        <p:tgtEl>
                                          <p:spTgt spid="29699">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9699">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9699">
                                            <p:txEl>
                                              <p:pRg st="4" end="4"/>
                                            </p:txEl>
                                          </p:spTgt>
                                        </p:tgtEl>
                                        <p:attrNameLst>
                                          <p:attrName>style.visibility</p:attrName>
                                        </p:attrNameLst>
                                      </p:cBhvr>
                                      <p:to>
                                        <p:strVal val="visible"/>
                                      </p:to>
                                    </p:set>
                                    <p:anim calcmode="lin" valueType="num">
                                      <p:cBhvr additive="base">
                                        <p:cTn id="21" dur="500" fill="hold"/>
                                        <p:tgtEl>
                                          <p:spTgt spid="29699">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969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29699">
                                            <p:txEl>
                                              <p:pRg st="6" end="6"/>
                                            </p:txEl>
                                          </p:spTgt>
                                        </p:tgtEl>
                                        <p:attrNameLst>
                                          <p:attrName>style.visibility</p:attrName>
                                        </p:attrNameLst>
                                      </p:cBhvr>
                                      <p:to>
                                        <p:strVal val="visible"/>
                                      </p:to>
                                    </p:set>
                                    <p:anim calcmode="lin" valueType="num">
                                      <p:cBhvr additive="base">
                                        <p:cTn id="27" dur="500" fill="hold"/>
                                        <p:tgtEl>
                                          <p:spTgt spid="29699">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9699">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9699">
                                            <p:txEl>
                                              <p:pRg st="7" end="7"/>
                                            </p:txEl>
                                          </p:spTgt>
                                        </p:tgtEl>
                                        <p:attrNameLst>
                                          <p:attrName>style.visibility</p:attrName>
                                        </p:attrNameLst>
                                      </p:cBhvr>
                                      <p:to>
                                        <p:strVal val="visible"/>
                                      </p:to>
                                    </p:set>
                                    <p:anim calcmode="lin" valueType="num">
                                      <p:cBhvr additive="base">
                                        <p:cTn id="31" dur="500" fill="hold"/>
                                        <p:tgtEl>
                                          <p:spTgt spid="29699">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9699">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9699">
                                            <p:txEl>
                                              <p:pRg st="8" end="8"/>
                                            </p:txEl>
                                          </p:spTgt>
                                        </p:tgtEl>
                                        <p:attrNameLst>
                                          <p:attrName>style.visibility</p:attrName>
                                        </p:attrNameLst>
                                      </p:cBhvr>
                                      <p:to>
                                        <p:strVal val="visible"/>
                                      </p:to>
                                    </p:set>
                                    <p:anim calcmode="lin" valueType="num">
                                      <p:cBhvr additive="base">
                                        <p:cTn id="35" dur="500" fill="hold"/>
                                        <p:tgtEl>
                                          <p:spTgt spid="29699">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969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nodeType="click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
                                            <p:txEl>
                                              <p:pRg st="1" end="1"/>
                                            </p:txEl>
                                          </p:spTgt>
                                        </p:tgtEl>
                                        <p:attrNameLst>
                                          <p:attrName>style.visibility</p:attrName>
                                        </p:attrNameLst>
                                      </p:cBhvr>
                                      <p:to>
                                        <p:strVal val="visible"/>
                                      </p:to>
                                    </p:set>
                                    <p:anim calcmode="lin" valueType="num">
                                      <p:cBhvr additive="base">
                                        <p:cTn id="4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anim calcmode="lin" valueType="num">
                                      <p:cBhvr additive="base">
                                        <p:cTn id="4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F0EA9-6DFB-4A4B-AF3D-A4B754D693A3}"/>
              </a:ext>
            </a:extLst>
          </p:cNvPr>
          <p:cNvSpPr>
            <a:spLocks noGrp="1"/>
          </p:cNvSpPr>
          <p:nvPr>
            <p:ph type="title"/>
          </p:nvPr>
        </p:nvSpPr>
        <p:spPr/>
        <p:txBody>
          <a:bodyPr/>
          <a:lstStyle/>
          <a:p>
            <a:pPr eaLnBrk="1" hangingPunct="1">
              <a:defRPr/>
            </a:pPr>
            <a:r>
              <a:rPr lang="en-US" dirty="0"/>
              <a:t>Globalization of culture</a:t>
            </a:r>
          </a:p>
        </p:txBody>
      </p:sp>
      <p:sp>
        <p:nvSpPr>
          <p:cNvPr id="3" name="Content Placeholder 2">
            <a:extLst>
              <a:ext uri="{FF2B5EF4-FFF2-40B4-BE49-F238E27FC236}">
                <a16:creationId xmlns:a16="http://schemas.microsoft.com/office/drawing/2014/main" id="{C17C5EE7-B8A0-E543-AE85-7053DBC47EF7}"/>
              </a:ext>
            </a:extLst>
          </p:cNvPr>
          <p:cNvSpPr>
            <a:spLocks noGrp="1"/>
          </p:cNvSpPr>
          <p:nvPr>
            <p:ph sz="half" idx="1"/>
          </p:nvPr>
        </p:nvSpPr>
        <p:spPr>
          <a:xfrm>
            <a:off x="1753309" y="2536902"/>
            <a:ext cx="4495800" cy="2536902"/>
          </a:xfrm>
        </p:spPr>
        <p:txBody>
          <a:bodyPr>
            <a:normAutofit fontScale="92500" lnSpcReduction="20000"/>
          </a:bodyPr>
          <a:lstStyle/>
          <a:p>
            <a:pPr eaLnBrk="1" hangingPunct="1">
              <a:buFont typeface="Wingdings" pitchFamily="-112" charset="2"/>
              <a:buBlip>
                <a:blip r:embed="rId3"/>
              </a:buBlip>
              <a:defRPr/>
            </a:pPr>
            <a:r>
              <a:rPr lang="en-US" sz="2400" dirty="0"/>
              <a:t>Environmental Problems	</a:t>
            </a:r>
          </a:p>
          <a:p>
            <a:pPr lvl="1" eaLnBrk="1" hangingPunct="1">
              <a:defRPr/>
            </a:pPr>
            <a:r>
              <a:rPr lang="en-US" sz="2000" dirty="0"/>
              <a:t>Accelerated use through accelerated consumption</a:t>
            </a:r>
          </a:p>
          <a:p>
            <a:pPr lvl="1" eaLnBrk="1" hangingPunct="1">
              <a:defRPr/>
            </a:pPr>
            <a:r>
              <a:rPr lang="en-US" sz="2000" dirty="0"/>
              <a:t>Western fashion</a:t>
            </a:r>
          </a:p>
          <a:p>
            <a:pPr lvl="2" eaLnBrk="1" hangingPunct="1">
              <a:buFont typeface="Wingdings" pitchFamily="-112" charset="2"/>
              <a:buBlip>
                <a:blip r:embed="rId4"/>
              </a:buBlip>
              <a:defRPr/>
            </a:pPr>
            <a:r>
              <a:rPr lang="en-US" sz="1800" dirty="0"/>
              <a:t>hip hop/ diamonds</a:t>
            </a:r>
          </a:p>
          <a:p>
            <a:pPr lvl="1" eaLnBrk="1" hangingPunct="1">
              <a:defRPr/>
            </a:pPr>
            <a:r>
              <a:rPr lang="en-US" sz="2000" dirty="0"/>
              <a:t>Inefficient over-consumption of meats</a:t>
            </a:r>
          </a:p>
          <a:p>
            <a:pPr eaLnBrk="1" hangingPunct="1">
              <a:buFont typeface="Wingdings" pitchFamily="-112" charset="2"/>
              <a:buBlip>
                <a:blip r:embed="rId3"/>
              </a:buBlip>
              <a:defRPr/>
            </a:pPr>
            <a:endParaRPr lang="en-US" sz="2400" dirty="0"/>
          </a:p>
          <a:p>
            <a:pPr eaLnBrk="1" hangingPunct="1">
              <a:buFont typeface="Wingdings" pitchFamily="-112" charset="2"/>
              <a:buBlip>
                <a:blip r:embed="rId3"/>
              </a:buBlip>
              <a:defRPr/>
            </a:pPr>
            <a:endParaRPr lang="en-US" sz="2400" dirty="0"/>
          </a:p>
        </p:txBody>
      </p:sp>
      <p:pic>
        <p:nvPicPr>
          <p:cNvPr id="9220" name="Picture 6" descr="http://blogs.terrapinn.com/mining/files/2010/11/blooddiamondcampaigninAfrica.gif">
            <a:extLst>
              <a:ext uri="{FF2B5EF4-FFF2-40B4-BE49-F238E27FC236}">
                <a16:creationId xmlns:a16="http://schemas.microsoft.com/office/drawing/2014/main" id="{0CF45826-977F-B649-A828-DAE8CE5FAF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1828800"/>
            <a:ext cx="367665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0951871"/>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8451C0FE-B0AC-B140-9292-87A18D76944D}"/>
              </a:ext>
            </a:extLst>
          </p:cNvPr>
          <p:cNvSpPr>
            <a:spLocks noGrp="1" noRot="1" noChangeArrowheads="1"/>
          </p:cNvSpPr>
          <p:nvPr>
            <p:ph type="title"/>
          </p:nvPr>
        </p:nvSpPr>
        <p:spPr>
          <a:xfrm>
            <a:off x="1447800" y="490653"/>
            <a:ext cx="9144000" cy="663498"/>
          </a:xfrm>
        </p:spPr>
        <p:txBody>
          <a:bodyPr/>
          <a:lstStyle/>
          <a:p>
            <a:pPr eaLnBrk="1" hangingPunct="1">
              <a:defRPr/>
            </a:pPr>
            <a:r>
              <a:rPr lang="en-US" dirty="0"/>
              <a:t>Influence of Physical Environment</a:t>
            </a:r>
          </a:p>
        </p:txBody>
      </p:sp>
      <p:sp>
        <p:nvSpPr>
          <p:cNvPr id="18435" name="Rectangle 3">
            <a:extLst>
              <a:ext uri="{FF2B5EF4-FFF2-40B4-BE49-F238E27FC236}">
                <a16:creationId xmlns:a16="http://schemas.microsoft.com/office/drawing/2014/main" id="{9B04641D-29A1-4C42-AE41-C25DA52643FB}"/>
              </a:ext>
            </a:extLst>
          </p:cNvPr>
          <p:cNvSpPr>
            <a:spLocks noGrp="1" noRot="1" noChangeArrowheads="1"/>
          </p:cNvSpPr>
          <p:nvPr>
            <p:ph sz="half" idx="1"/>
          </p:nvPr>
        </p:nvSpPr>
        <p:spPr>
          <a:xfrm>
            <a:off x="1524000" y="2062976"/>
            <a:ext cx="4572000" cy="4795024"/>
          </a:xfrm>
        </p:spPr>
        <p:txBody>
          <a:bodyPr/>
          <a:lstStyle/>
          <a:p>
            <a:pPr eaLnBrk="1" hangingPunct="1">
              <a:buFont typeface="Arial" pitchFamily="-112" charset="0"/>
              <a:buChar char="►"/>
              <a:defRPr/>
            </a:pPr>
            <a:r>
              <a:rPr lang="en-US" dirty="0"/>
              <a:t>Folk societies are particularly responsive to the environment</a:t>
            </a:r>
          </a:p>
          <a:p>
            <a:pPr lvl="1" eaLnBrk="1" hangingPunct="1">
              <a:buFont typeface="Wingdings" pitchFamily="-112" charset="2"/>
              <a:buChar char="§"/>
              <a:defRPr/>
            </a:pPr>
            <a:r>
              <a:rPr lang="en-US" dirty="0"/>
              <a:t>Limited technology</a:t>
            </a:r>
          </a:p>
          <a:p>
            <a:pPr lvl="1" eaLnBrk="1" hangingPunct="1">
              <a:buFont typeface="Wingdings" pitchFamily="-112" charset="2"/>
              <a:buChar char="§"/>
              <a:defRPr/>
            </a:pPr>
            <a:r>
              <a:rPr lang="en-US" dirty="0"/>
              <a:t>Agricultural economy</a:t>
            </a:r>
          </a:p>
          <a:p>
            <a:pPr lvl="1" eaLnBrk="1" hangingPunct="1">
              <a:buFont typeface="Wingdings" pitchFamily="-112" charset="2"/>
              <a:buNone/>
              <a:defRPr/>
            </a:pPr>
            <a:endParaRPr lang="en-US" dirty="0"/>
          </a:p>
        </p:txBody>
      </p:sp>
      <p:sp>
        <p:nvSpPr>
          <p:cNvPr id="5" name="Content Placeholder 4">
            <a:extLst>
              <a:ext uri="{FF2B5EF4-FFF2-40B4-BE49-F238E27FC236}">
                <a16:creationId xmlns:a16="http://schemas.microsoft.com/office/drawing/2014/main" id="{58E4B611-65EE-B944-9D14-707BDA6731D8}"/>
              </a:ext>
            </a:extLst>
          </p:cNvPr>
          <p:cNvSpPr>
            <a:spLocks noGrp="1"/>
          </p:cNvSpPr>
          <p:nvPr>
            <p:ph sz="half" idx="2"/>
          </p:nvPr>
        </p:nvSpPr>
        <p:spPr>
          <a:xfrm>
            <a:off x="5804210" y="2096429"/>
            <a:ext cx="4495800" cy="4795025"/>
          </a:xfrm>
        </p:spPr>
        <p:txBody>
          <a:bodyPr/>
          <a:lstStyle/>
          <a:p>
            <a:pPr eaLnBrk="1" hangingPunct="1">
              <a:defRPr/>
            </a:pPr>
            <a:r>
              <a:rPr lang="en-US" dirty="0"/>
              <a:t>Customs such as food, clothing, and shelter are influenced by prevailing climate, soil, and vegetation</a:t>
            </a:r>
          </a:p>
          <a:p>
            <a:pPr lvl="1" eaLnBrk="1" hangingPunct="1">
              <a:buFont typeface="Wingdings" pitchFamily="-112" charset="2"/>
              <a:buChar char="§"/>
              <a:defRPr/>
            </a:pPr>
            <a:r>
              <a:rPr lang="en-US" dirty="0"/>
              <a:t>Arctic climates= fur boots to protect</a:t>
            </a:r>
          </a:p>
          <a:p>
            <a:pPr lvl="1" eaLnBrk="1" hangingPunct="1">
              <a:buFont typeface="Wingdings" pitchFamily="-112" charset="2"/>
              <a:buChar char="§"/>
              <a:defRPr/>
            </a:pPr>
            <a:r>
              <a:rPr lang="en-US" dirty="0"/>
              <a:t>Netherlands: custom of wooden shoes worn as they work in fields that are extremely wet</a:t>
            </a:r>
          </a:p>
          <a:p>
            <a:pPr eaLnBrk="1" hangingPunct="1">
              <a:defRPr/>
            </a:pPr>
            <a:endParaRPr lang="en-US" dirty="0"/>
          </a:p>
        </p:txBody>
      </p:sp>
      <p:pic>
        <p:nvPicPr>
          <p:cNvPr id="36869" name="Picture 5" descr="yellow-wooden-shoes">
            <a:extLst>
              <a:ext uri="{FF2B5EF4-FFF2-40B4-BE49-F238E27FC236}">
                <a16:creationId xmlns:a16="http://schemas.microsoft.com/office/drawing/2014/main" id="{C3F8B354-5551-4B40-A0E4-184CC3701F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9107" y="3938240"/>
            <a:ext cx="2286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6490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Oval 2">
            <a:extLst>
              <a:ext uri="{FF2B5EF4-FFF2-40B4-BE49-F238E27FC236}">
                <a16:creationId xmlns:a16="http://schemas.microsoft.com/office/drawing/2014/main" id="{F9137D06-CE84-AC46-A7E2-58ECEFF42794}"/>
              </a:ext>
            </a:extLst>
          </p:cNvPr>
          <p:cNvSpPr>
            <a:spLocks noChangeArrowheads="1"/>
          </p:cNvSpPr>
          <p:nvPr/>
        </p:nvSpPr>
        <p:spPr bwMode="auto">
          <a:xfrm>
            <a:off x="5329238" y="1270000"/>
            <a:ext cx="1409700" cy="825500"/>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5" name="Oval 3">
            <a:extLst>
              <a:ext uri="{FF2B5EF4-FFF2-40B4-BE49-F238E27FC236}">
                <a16:creationId xmlns:a16="http://schemas.microsoft.com/office/drawing/2014/main" id="{0454D4AA-8207-2640-9AC8-6EEBAC28A405}"/>
              </a:ext>
            </a:extLst>
          </p:cNvPr>
          <p:cNvSpPr>
            <a:spLocks noChangeArrowheads="1"/>
          </p:cNvSpPr>
          <p:nvPr/>
        </p:nvSpPr>
        <p:spPr bwMode="auto">
          <a:xfrm>
            <a:off x="2286000" y="257016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6" name="Oval 4">
            <a:extLst>
              <a:ext uri="{FF2B5EF4-FFF2-40B4-BE49-F238E27FC236}">
                <a16:creationId xmlns:a16="http://schemas.microsoft.com/office/drawing/2014/main" id="{52DF3572-A7BD-2C4E-A42F-7CBDE4FFE012}"/>
              </a:ext>
            </a:extLst>
          </p:cNvPr>
          <p:cNvSpPr>
            <a:spLocks noChangeArrowheads="1"/>
          </p:cNvSpPr>
          <p:nvPr/>
        </p:nvSpPr>
        <p:spPr bwMode="auto">
          <a:xfrm>
            <a:off x="4483100" y="257016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7" name="Oval 5">
            <a:extLst>
              <a:ext uri="{FF2B5EF4-FFF2-40B4-BE49-F238E27FC236}">
                <a16:creationId xmlns:a16="http://schemas.microsoft.com/office/drawing/2014/main" id="{A466C7AA-8862-6A45-9D30-8177BC8B2347}"/>
              </a:ext>
            </a:extLst>
          </p:cNvPr>
          <p:cNvSpPr>
            <a:spLocks noChangeArrowheads="1"/>
          </p:cNvSpPr>
          <p:nvPr/>
        </p:nvSpPr>
        <p:spPr bwMode="auto">
          <a:xfrm>
            <a:off x="7315200" y="257016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8" name="Oval 6">
            <a:extLst>
              <a:ext uri="{FF2B5EF4-FFF2-40B4-BE49-F238E27FC236}">
                <a16:creationId xmlns:a16="http://schemas.microsoft.com/office/drawing/2014/main" id="{478FD142-90D8-6F41-AECF-B16D2F07327B}"/>
              </a:ext>
            </a:extLst>
          </p:cNvPr>
          <p:cNvSpPr>
            <a:spLocks noChangeArrowheads="1"/>
          </p:cNvSpPr>
          <p:nvPr/>
        </p:nvSpPr>
        <p:spPr bwMode="auto">
          <a:xfrm>
            <a:off x="8724900" y="257016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9" name="Oval 7">
            <a:extLst>
              <a:ext uri="{FF2B5EF4-FFF2-40B4-BE49-F238E27FC236}">
                <a16:creationId xmlns:a16="http://schemas.microsoft.com/office/drawing/2014/main" id="{655966C3-6DB9-5F4D-AF64-3F9EB56A50EB}"/>
              </a:ext>
            </a:extLst>
          </p:cNvPr>
          <p:cNvSpPr>
            <a:spLocks noChangeArrowheads="1"/>
          </p:cNvSpPr>
          <p:nvPr/>
        </p:nvSpPr>
        <p:spPr bwMode="auto">
          <a:xfrm>
            <a:off x="2286000" y="357346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0" name="Oval 8">
            <a:extLst>
              <a:ext uri="{FF2B5EF4-FFF2-40B4-BE49-F238E27FC236}">
                <a16:creationId xmlns:a16="http://schemas.microsoft.com/office/drawing/2014/main" id="{9EA59EB1-8B58-BC49-AA81-5CFBBC5872B4}"/>
              </a:ext>
            </a:extLst>
          </p:cNvPr>
          <p:cNvSpPr>
            <a:spLocks noChangeArrowheads="1"/>
          </p:cNvSpPr>
          <p:nvPr/>
        </p:nvSpPr>
        <p:spPr bwMode="auto">
          <a:xfrm>
            <a:off x="4495800" y="357346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1" name="Oval 9">
            <a:extLst>
              <a:ext uri="{FF2B5EF4-FFF2-40B4-BE49-F238E27FC236}">
                <a16:creationId xmlns:a16="http://schemas.microsoft.com/office/drawing/2014/main" id="{FBACFEFC-E348-2C47-95A2-597D9CF987BA}"/>
              </a:ext>
            </a:extLst>
          </p:cNvPr>
          <p:cNvSpPr>
            <a:spLocks noChangeArrowheads="1"/>
          </p:cNvSpPr>
          <p:nvPr/>
        </p:nvSpPr>
        <p:spPr bwMode="auto">
          <a:xfrm>
            <a:off x="7353300" y="381476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2" name="Oval 10">
            <a:extLst>
              <a:ext uri="{FF2B5EF4-FFF2-40B4-BE49-F238E27FC236}">
                <a16:creationId xmlns:a16="http://schemas.microsoft.com/office/drawing/2014/main" id="{FEBF3628-0142-644C-ADBE-8DCB2F87ED39}"/>
              </a:ext>
            </a:extLst>
          </p:cNvPr>
          <p:cNvSpPr>
            <a:spLocks noChangeArrowheads="1"/>
          </p:cNvSpPr>
          <p:nvPr/>
        </p:nvSpPr>
        <p:spPr bwMode="auto">
          <a:xfrm>
            <a:off x="8775700" y="381476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3" name="Oval 11">
            <a:extLst>
              <a:ext uri="{FF2B5EF4-FFF2-40B4-BE49-F238E27FC236}">
                <a16:creationId xmlns:a16="http://schemas.microsoft.com/office/drawing/2014/main" id="{86BA43B5-A386-5C40-B897-CE9DC217AF76}"/>
              </a:ext>
            </a:extLst>
          </p:cNvPr>
          <p:cNvSpPr>
            <a:spLocks noChangeArrowheads="1"/>
          </p:cNvSpPr>
          <p:nvPr/>
        </p:nvSpPr>
        <p:spPr bwMode="auto">
          <a:xfrm>
            <a:off x="3187700" y="495141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4" name="Oval 12">
            <a:extLst>
              <a:ext uri="{FF2B5EF4-FFF2-40B4-BE49-F238E27FC236}">
                <a16:creationId xmlns:a16="http://schemas.microsoft.com/office/drawing/2014/main" id="{D3C5B9C1-B444-3349-8EB1-CE3774B7D567}"/>
              </a:ext>
            </a:extLst>
          </p:cNvPr>
          <p:cNvSpPr>
            <a:spLocks noChangeArrowheads="1"/>
          </p:cNvSpPr>
          <p:nvPr/>
        </p:nvSpPr>
        <p:spPr bwMode="auto">
          <a:xfrm>
            <a:off x="4495800" y="495141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5" name="Oval 13">
            <a:extLst>
              <a:ext uri="{FF2B5EF4-FFF2-40B4-BE49-F238E27FC236}">
                <a16:creationId xmlns:a16="http://schemas.microsoft.com/office/drawing/2014/main" id="{E14E0DF6-73EE-7044-A4B8-77B888F69237}"/>
              </a:ext>
            </a:extLst>
          </p:cNvPr>
          <p:cNvSpPr>
            <a:spLocks noChangeArrowheads="1"/>
          </p:cNvSpPr>
          <p:nvPr/>
        </p:nvSpPr>
        <p:spPr bwMode="auto">
          <a:xfrm>
            <a:off x="5791200" y="4951414"/>
            <a:ext cx="1206500" cy="706437"/>
          </a:xfrm>
          <a:prstGeom prst="ellipse">
            <a:avLst/>
          </a:prstGeom>
          <a:solidFill>
            <a:srgbClr val="CC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6" name="Line 14">
            <a:extLst>
              <a:ext uri="{FF2B5EF4-FFF2-40B4-BE49-F238E27FC236}">
                <a16:creationId xmlns:a16="http://schemas.microsoft.com/office/drawing/2014/main" id="{F9D9DB96-F872-C340-B99A-C3C97C08F3CF}"/>
              </a:ext>
            </a:extLst>
          </p:cNvPr>
          <p:cNvSpPr>
            <a:spLocks noChangeShapeType="1"/>
          </p:cNvSpPr>
          <p:nvPr/>
        </p:nvSpPr>
        <p:spPr bwMode="auto">
          <a:xfrm>
            <a:off x="2870200" y="2400300"/>
            <a:ext cx="645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7" name="Line 15">
            <a:extLst>
              <a:ext uri="{FF2B5EF4-FFF2-40B4-BE49-F238E27FC236}">
                <a16:creationId xmlns:a16="http://schemas.microsoft.com/office/drawing/2014/main" id="{5CB6E7C8-DE9C-C74D-9098-8AD2DC599A82}"/>
              </a:ext>
            </a:extLst>
          </p:cNvPr>
          <p:cNvSpPr>
            <a:spLocks noChangeShapeType="1"/>
          </p:cNvSpPr>
          <p:nvPr/>
        </p:nvSpPr>
        <p:spPr bwMode="auto">
          <a:xfrm>
            <a:off x="5943600" y="2108200"/>
            <a:ext cx="0" cy="63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8" name="Line 16">
            <a:extLst>
              <a:ext uri="{FF2B5EF4-FFF2-40B4-BE49-F238E27FC236}">
                <a16:creationId xmlns:a16="http://schemas.microsoft.com/office/drawing/2014/main" id="{7AB36F35-44F6-9D46-856E-DC063DAA27C6}"/>
              </a:ext>
            </a:extLst>
          </p:cNvPr>
          <p:cNvSpPr>
            <a:spLocks noChangeShapeType="1"/>
          </p:cNvSpPr>
          <p:nvPr/>
        </p:nvSpPr>
        <p:spPr bwMode="auto">
          <a:xfrm>
            <a:off x="5943600" y="2349500"/>
            <a:ext cx="0" cy="381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9" name="Line 17">
            <a:extLst>
              <a:ext uri="{FF2B5EF4-FFF2-40B4-BE49-F238E27FC236}">
                <a16:creationId xmlns:a16="http://schemas.microsoft.com/office/drawing/2014/main" id="{2F6E13C4-9C96-3140-97E8-AA0E7896AAA6}"/>
              </a:ext>
            </a:extLst>
          </p:cNvPr>
          <p:cNvSpPr>
            <a:spLocks noChangeShapeType="1"/>
          </p:cNvSpPr>
          <p:nvPr/>
        </p:nvSpPr>
        <p:spPr bwMode="auto">
          <a:xfrm>
            <a:off x="2870200" y="2400300"/>
            <a:ext cx="0" cy="190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0" name="Line 18">
            <a:extLst>
              <a:ext uri="{FF2B5EF4-FFF2-40B4-BE49-F238E27FC236}">
                <a16:creationId xmlns:a16="http://schemas.microsoft.com/office/drawing/2014/main" id="{E5FE5E15-E2CF-0E4B-AC3A-3AB660CB647E}"/>
              </a:ext>
            </a:extLst>
          </p:cNvPr>
          <p:cNvSpPr>
            <a:spLocks noChangeShapeType="1"/>
          </p:cNvSpPr>
          <p:nvPr/>
        </p:nvSpPr>
        <p:spPr bwMode="auto">
          <a:xfrm>
            <a:off x="5041900" y="2400300"/>
            <a:ext cx="0" cy="190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1" name="Line 19">
            <a:extLst>
              <a:ext uri="{FF2B5EF4-FFF2-40B4-BE49-F238E27FC236}">
                <a16:creationId xmlns:a16="http://schemas.microsoft.com/office/drawing/2014/main" id="{D69C5C48-23F8-C246-A42A-DFEC2D74DAC0}"/>
              </a:ext>
            </a:extLst>
          </p:cNvPr>
          <p:cNvSpPr>
            <a:spLocks noChangeShapeType="1"/>
          </p:cNvSpPr>
          <p:nvPr/>
        </p:nvSpPr>
        <p:spPr bwMode="auto">
          <a:xfrm>
            <a:off x="7912100" y="2400300"/>
            <a:ext cx="0" cy="190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2" name="Line 20">
            <a:extLst>
              <a:ext uri="{FF2B5EF4-FFF2-40B4-BE49-F238E27FC236}">
                <a16:creationId xmlns:a16="http://schemas.microsoft.com/office/drawing/2014/main" id="{4E63DE15-4111-C84E-823D-D8F496BBF6CC}"/>
              </a:ext>
            </a:extLst>
          </p:cNvPr>
          <p:cNvSpPr>
            <a:spLocks noChangeShapeType="1"/>
          </p:cNvSpPr>
          <p:nvPr/>
        </p:nvSpPr>
        <p:spPr bwMode="auto">
          <a:xfrm>
            <a:off x="9321800" y="2413000"/>
            <a:ext cx="0" cy="190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3" name="Line 21">
            <a:extLst>
              <a:ext uri="{FF2B5EF4-FFF2-40B4-BE49-F238E27FC236}">
                <a16:creationId xmlns:a16="http://schemas.microsoft.com/office/drawing/2014/main" id="{A48C960E-B51A-0F41-BA51-F1A93203608A}"/>
              </a:ext>
            </a:extLst>
          </p:cNvPr>
          <p:cNvSpPr>
            <a:spLocks noChangeShapeType="1"/>
          </p:cNvSpPr>
          <p:nvPr/>
        </p:nvSpPr>
        <p:spPr bwMode="auto">
          <a:xfrm>
            <a:off x="2882900" y="3279775"/>
            <a:ext cx="0" cy="57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4" name="Line 22">
            <a:extLst>
              <a:ext uri="{FF2B5EF4-FFF2-40B4-BE49-F238E27FC236}">
                <a16:creationId xmlns:a16="http://schemas.microsoft.com/office/drawing/2014/main" id="{4548C458-5972-2343-98DF-02B21D5BAB88}"/>
              </a:ext>
            </a:extLst>
          </p:cNvPr>
          <p:cNvSpPr>
            <a:spLocks noChangeShapeType="1"/>
          </p:cNvSpPr>
          <p:nvPr/>
        </p:nvSpPr>
        <p:spPr bwMode="auto">
          <a:xfrm>
            <a:off x="2882900" y="3422651"/>
            <a:ext cx="0" cy="1555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5" name="Line 23">
            <a:extLst>
              <a:ext uri="{FF2B5EF4-FFF2-40B4-BE49-F238E27FC236}">
                <a16:creationId xmlns:a16="http://schemas.microsoft.com/office/drawing/2014/main" id="{ACDED34D-5363-A44A-A706-7BD0B332CA76}"/>
              </a:ext>
            </a:extLst>
          </p:cNvPr>
          <p:cNvSpPr>
            <a:spLocks noChangeShapeType="1"/>
          </p:cNvSpPr>
          <p:nvPr/>
        </p:nvSpPr>
        <p:spPr bwMode="auto">
          <a:xfrm flipH="1">
            <a:off x="8610600" y="3365500"/>
            <a:ext cx="0" cy="10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6" name="Line 24">
            <a:extLst>
              <a:ext uri="{FF2B5EF4-FFF2-40B4-BE49-F238E27FC236}">
                <a16:creationId xmlns:a16="http://schemas.microsoft.com/office/drawing/2014/main" id="{086898B5-BB3F-3743-B3C9-3FACFE4BCDA7}"/>
              </a:ext>
            </a:extLst>
          </p:cNvPr>
          <p:cNvSpPr>
            <a:spLocks noChangeShapeType="1"/>
          </p:cNvSpPr>
          <p:nvPr/>
        </p:nvSpPr>
        <p:spPr bwMode="auto">
          <a:xfrm>
            <a:off x="5105400" y="4295775"/>
            <a:ext cx="0" cy="57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7" name="Line 25">
            <a:extLst>
              <a:ext uri="{FF2B5EF4-FFF2-40B4-BE49-F238E27FC236}">
                <a16:creationId xmlns:a16="http://schemas.microsoft.com/office/drawing/2014/main" id="{BABDDA19-1609-1B44-B0BD-3D07FE325511}"/>
              </a:ext>
            </a:extLst>
          </p:cNvPr>
          <p:cNvSpPr>
            <a:spLocks noChangeShapeType="1"/>
          </p:cNvSpPr>
          <p:nvPr/>
        </p:nvSpPr>
        <p:spPr bwMode="auto">
          <a:xfrm>
            <a:off x="5092700" y="3292475"/>
            <a:ext cx="0" cy="57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8" name="Line 26">
            <a:extLst>
              <a:ext uri="{FF2B5EF4-FFF2-40B4-BE49-F238E27FC236}">
                <a16:creationId xmlns:a16="http://schemas.microsoft.com/office/drawing/2014/main" id="{0A30A8DB-2802-6D45-9626-1DB8D67A54B2}"/>
              </a:ext>
            </a:extLst>
          </p:cNvPr>
          <p:cNvSpPr>
            <a:spLocks noChangeShapeType="1"/>
          </p:cNvSpPr>
          <p:nvPr/>
        </p:nvSpPr>
        <p:spPr bwMode="auto">
          <a:xfrm>
            <a:off x="3492500" y="3889375"/>
            <a:ext cx="0" cy="57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9" name="Line 27">
            <a:extLst>
              <a:ext uri="{FF2B5EF4-FFF2-40B4-BE49-F238E27FC236}">
                <a16:creationId xmlns:a16="http://schemas.microsoft.com/office/drawing/2014/main" id="{C50496E5-34A8-2540-A775-7118A21618CF}"/>
              </a:ext>
            </a:extLst>
          </p:cNvPr>
          <p:cNvSpPr>
            <a:spLocks noChangeShapeType="1"/>
          </p:cNvSpPr>
          <p:nvPr/>
        </p:nvSpPr>
        <p:spPr bwMode="auto">
          <a:xfrm>
            <a:off x="7937500" y="3273425"/>
            <a:ext cx="0" cy="88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0" name="Line 28">
            <a:extLst>
              <a:ext uri="{FF2B5EF4-FFF2-40B4-BE49-F238E27FC236}">
                <a16:creationId xmlns:a16="http://schemas.microsoft.com/office/drawing/2014/main" id="{5C8326A5-A586-3C4D-9B81-B1BD773F132B}"/>
              </a:ext>
            </a:extLst>
          </p:cNvPr>
          <p:cNvSpPr>
            <a:spLocks noChangeShapeType="1"/>
          </p:cNvSpPr>
          <p:nvPr/>
        </p:nvSpPr>
        <p:spPr bwMode="auto">
          <a:xfrm>
            <a:off x="9347200" y="3279775"/>
            <a:ext cx="0" cy="82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1" name="Line 29">
            <a:extLst>
              <a:ext uri="{FF2B5EF4-FFF2-40B4-BE49-F238E27FC236}">
                <a16:creationId xmlns:a16="http://schemas.microsoft.com/office/drawing/2014/main" id="{506FB7B6-0403-5D45-8C7F-6120C5E9B0F8}"/>
              </a:ext>
            </a:extLst>
          </p:cNvPr>
          <p:cNvSpPr>
            <a:spLocks noChangeShapeType="1"/>
          </p:cNvSpPr>
          <p:nvPr/>
        </p:nvSpPr>
        <p:spPr bwMode="auto">
          <a:xfrm>
            <a:off x="8610600" y="3609975"/>
            <a:ext cx="0" cy="57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2" name="Line 30">
            <a:extLst>
              <a:ext uri="{FF2B5EF4-FFF2-40B4-BE49-F238E27FC236}">
                <a16:creationId xmlns:a16="http://schemas.microsoft.com/office/drawing/2014/main" id="{ADA96D8F-D714-F64B-9E1D-62BB7B68D69D}"/>
              </a:ext>
            </a:extLst>
          </p:cNvPr>
          <p:cNvSpPr>
            <a:spLocks noChangeShapeType="1"/>
          </p:cNvSpPr>
          <p:nvPr/>
        </p:nvSpPr>
        <p:spPr bwMode="auto">
          <a:xfrm>
            <a:off x="9359900" y="3670301"/>
            <a:ext cx="0" cy="149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3" name="Line 31">
            <a:extLst>
              <a:ext uri="{FF2B5EF4-FFF2-40B4-BE49-F238E27FC236}">
                <a16:creationId xmlns:a16="http://schemas.microsoft.com/office/drawing/2014/main" id="{65F8EDC1-C563-0A4E-94E6-9B850DD2FC09}"/>
              </a:ext>
            </a:extLst>
          </p:cNvPr>
          <p:cNvSpPr>
            <a:spLocks noChangeShapeType="1"/>
          </p:cNvSpPr>
          <p:nvPr/>
        </p:nvSpPr>
        <p:spPr bwMode="auto">
          <a:xfrm>
            <a:off x="7950200" y="3676651"/>
            <a:ext cx="0" cy="1555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4" name="Line 32">
            <a:extLst>
              <a:ext uri="{FF2B5EF4-FFF2-40B4-BE49-F238E27FC236}">
                <a16:creationId xmlns:a16="http://schemas.microsoft.com/office/drawing/2014/main" id="{05CE8972-40D6-724A-BD88-D908EA8CD5F0}"/>
              </a:ext>
            </a:extLst>
          </p:cNvPr>
          <p:cNvSpPr>
            <a:spLocks noChangeShapeType="1"/>
          </p:cNvSpPr>
          <p:nvPr/>
        </p:nvSpPr>
        <p:spPr bwMode="auto">
          <a:xfrm>
            <a:off x="5092700" y="3435351"/>
            <a:ext cx="0" cy="1555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5" name="Line 33">
            <a:extLst>
              <a:ext uri="{FF2B5EF4-FFF2-40B4-BE49-F238E27FC236}">
                <a16:creationId xmlns:a16="http://schemas.microsoft.com/office/drawing/2014/main" id="{1FA0F0B0-EE08-454F-AC20-1D47E7D6BB27}"/>
              </a:ext>
            </a:extLst>
          </p:cNvPr>
          <p:cNvSpPr>
            <a:spLocks noChangeShapeType="1"/>
          </p:cNvSpPr>
          <p:nvPr/>
        </p:nvSpPr>
        <p:spPr bwMode="auto">
          <a:xfrm>
            <a:off x="3810000" y="4591051"/>
            <a:ext cx="0" cy="3841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6" name="Line 34">
            <a:extLst>
              <a:ext uri="{FF2B5EF4-FFF2-40B4-BE49-F238E27FC236}">
                <a16:creationId xmlns:a16="http://schemas.microsoft.com/office/drawing/2014/main" id="{D89225F9-C1AC-574D-A486-B7A61534CA15}"/>
              </a:ext>
            </a:extLst>
          </p:cNvPr>
          <p:cNvSpPr>
            <a:spLocks noChangeShapeType="1"/>
          </p:cNvSpPr>
          <p:nvPr/>
        </p:nvSpPr>
        <p:spPr bwMode="auto">
          <a:xfrm>
            <a:off x="5118100" y="4514851"/>
            <a:ext cx="0" cy="4476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7" name="Line 35">
            <a:extLst>
              <a:ext uri="{FF2B5EF4-FFF2-40B4-BE49-F238E27FC236}">
                <a16:creationId xmlns:a16="http://schemas.microsoft.com/office/drawing/2014/main" id="{5CC765B9-5655-9142-96DE-85CEAB277DB4}"/>
              </a:ext>
            </a:extLst>
          </p:cNvPr>
          <p:cNvSpPr>
            <a:spLocks noChangeShapeType="1"/>
          </p:cNvSpPr>
          <p:nvPr/>
        </p:nvSpPr>
        <p:spPr bwMode="auto">
          <a:xfrm>
            <a:off x="6388100" y="4591051"/>
            <a:ext cx="0" cy="3714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68" name="Text Box 36">
            <a:extLst>
              <a:ext uri="{FF2B5EF4-FFF2-40B4-BE49-F238E27FC236}">
                <a16:creationId xmlns:a16="http://schemas.microsoft.com/office/drawing/2014/main" id="{53C8FA70-8FBC-3042-83AF-CDE9FE0BCEBB}"/>
              </a:ext>
            </a:extLst>
          </p:cNvPr>
          <p:cNvSpPr txBox="1">
            <a:spLocks noChangeArrowheads="1"/>
          </p:cNvSpPr>
          <p:nvPr/>
        </p:nvSpPr>
        <p:spPr bwMode="auto">
          <a:xfrm>
            <a:off x="5541963" y="1362075"/>
            <a:ext cx="1085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Human</a:t>
            </a:r>
          </a:p>
          <a:p>
            <a:pPr eaLnBrk="0" hangingPunct="0"/>
            <a:r>
              <a:rPr lang="en-US" altLang="en-US"/>
              <a:t>Activities</a:t>
            </a:r>
          </a:p>
        </p:txBody>
      </p:sp>
      <p:sp>
        <p:nvSpPr>
          <p:cNvPr id="44069" name="Text Box 37">
            <a:extLst>
              <a:ext uri="{FF2B5EF4-FFF2-40B4-BE49-F238E27FC236}">
                <a16:creationId xmlns:a16="http://schemas.microsoft.com/office/drawing/2014/main" id="{04265292-761E-C143-9C1E-D9A092889A0C}"/>
              </a:ext>
            </a:extLst>
          </p:cNvPr>
          <p:cNvSpPr txBox="1">
            <a:spLocks noChangeArrowheads="1"/>
          </p:cNvSpPr>
          <p:nvPr/>
        </p:nvSpPr>
        <p:spPr bwMode="auto">
          <a:xfrm>
            <a:off x="4581526" y="2116139"/>
            <a:ext cx="268342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200"/>
              <a:t>that have changed the biosphere include</a:t>
            </a:r>
            <a:endParaRPr lang="en-US" altLang="en-US" sz="1400"/>
          </a:p>
        </p:txBody>
      </p:sp>
      <p:sp>
        <p:nvSpPr>
          <p:cNvPr id="44070" name="Text Box 38">
            <a:extLst>
              <a:ext uri="{FF2B5EF4-FFF2-40B4-BE49-F238E27FC236}">
                <a16:creationId xmlns:a16="http://schemas.microsoft.com/office/drawing/2014/main" id="{4123DCF6-FB5E-4C4C-A702-0EBA3DD9991A}"/>
              </a:ext>
            </a:extLst>
          </p:cNvPr>
          <p:cNvSpPr txBox="1">
            <a:spLocks noChangeArrowheads="1"/>
          </p:cNvSpPr>
          <p:nvPr/>
        </p:nvSpPr>
        <p:spPr bwMode="auto">
          <a:xfrm>
            <a:off x="2105026" y="3252789"/>
            <a:ext cx="155985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200"/>
              <a:t>may have once caused</a:t>
            </a:r>
            <a:endParaRPr lang="en-US" altLang="en-US" sz="1400"/>
          </a:p>
        </p:txBody>
      </p:sp>
      <p:sp>
        <p:nvSpPr>
          <p:cNvPr id="44071" name="Text Box 39">
            <a:extLst>
              <a:ext uri="{FF2B5EF4-FFF2-40B4-BE49-F238E27FC236}">
                <a16:creationId xmlns:a16="http://schemas.microsoft.com/office/drawing/2014/main" id="{8E510FC5-FF5B-434C-9EB0-970C9C1AF42E}"/>
              </a:ext>
            </a:extLst>
          </p:cNvPr>
          <p:cNvSpPr txBox="1">
            <a:spLocks noChangeArrowheads="1"/>
          </p:cNvSpPr>
          <p:nvPr/>
        </p:nvSpPr>
        <p:spPr bwMode="auto">
          <a:xfrm>
            <a:off x="4022725" y="3252789"/>
            <a:ext cx="233442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200"/>
              <a:t>often relies on the methods of the</a:t>
            </a:r>
          </a:p>
        </p:txBody>
      </p:sp>
      <p:sp>
        <p:nvSpPr>
          <p:cNvPr id="44072" name="Text Box 40">
            <a:extLst>
              <a:ext uri="{FF2B5EF4-FFF2-40B4-BE49-F238E27FC236}">
                <a16:creationId xmlns:a16="http://schemas.microsoft.com/office/drawing/2014/main" id="{2962EB6E-81F1-AB4D-A00E-B8B65D5E179B}"/>
              </a:ext>
            </a:extLst>
          </p:cNvPr>
          <p:cNvSpPr txBox="1">
            <a:spLocks noChangeArrowheads="1"/>
          </p:cNvSpPr>
          <p:nvPr/>
        </p:nvSpPr>
        <p:spPr bwMode="auto">
          <a:xfrm>
            <a:off x="7997825" y="3379789"/>
            <a:ext cx="116217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200"/>
              <a:t>have resulted in</a:t>
            </a:r>
            <a:endParaRPr lang="en-US" altLang="en-US" sz="1400"/>
          </a:p>
        </p:txBody>
      </p:sp>
      <p:sp>
        <p:nvSpPr>
          <p:cNvPr id="44073" name="Line 41">
            <a:extLst>
              <a:ext uri="{FF2B5EF4-FFF2-40B4-BE49-F238E27FC236}">
                <a16:creationId xmlns:a16="http://schemas.microsoft.com/office/drawing/2014/main" id="{0567A6F3-CAAB-ED41-AD00-DF3C3A5A4855}"/>
              </a:ext>
            </a:extLst>
          </p:cNvPr>
          <p:cNvSpPr>
            <a:spLocks noChangeShapeType="1"/>
          </p:cNvSpPr>
          <p:nvPr/>
        </p:nvSpPr>
        <p:spPr bwMode="auto">
          <a:xfrm>
            <a:off x="7937500" y="3365500"/>
            <a:ext cx="14097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4" name="Line 42">
            <a:extLst>
              <a:ext uri="{FF2B5EF4-FFF2-40B4-BE49-F238E27FC236}">
                <a16:creationId xmlns:a16="http://schemas.microsoft.com/office/drawing/2014/main" id="{38A356D5-C8FB-6349-9C1E-3D571B458679}"/>
              </a:ext>
            </a:extLst>
          </p:cNvPr>
          <p:cNvSpPr>
            <a:spLocks noChangeShapeType="1"/>
          </p:cNvSpPr>
          <p:nvPr/>
        </p:nvSpPr>
        <p:spPr bwMode="auto">
          <a:xfrm>
            <a:off x="7950200" y="3670300"/>
            <a:ext cx="14097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75" name="Text Box 43">
            <a:extLst>
              <a:ext uri="{FF2B5EF4-FFF2-40B4-BE49-F238E27FC236}">
                <a16:creationId xmlns:a16="http://schemas.microsoft.com/office/drawing/2014/main" id="{073A0A6C-BBB0-1A48-9A60-85A44E900724}"/>
              </a:ext>
            </a:extLst>
          </p:cNvPr>
          <p:cNvSpPr txBox="1">
            <a:spLocks noChangeArrowheads="1"/>
          </p:cNvSpPr>
          <p:nvPr/>
        </p:nvSpPr>
        <p:spPr bwMode="auto">
          <a:xfrm>
            <a:off x="4467225" y="4306889"/>
            <a:ext cx="118026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200"/>
              <a:t>which increased</a:t>
            </a:r>
            <a:endParaRPr lang="en-US" altLang="en-US" sz="1400"/>
          </a:p>
        </p:txBody>
      </p:sp>
      <p:sp>
        <p:nvSpPr>
          <p:cNvPr id="44076" name="Line 44">
            <a:extLst>
              <a:ext uri="{FF2B5EF4-FFF2-40B4-BE49-F238E27FC236}">
                <a16:creationId xmlns:a16="http://schemas.microsoft.com/office/drawing/2014/main" id="{1A21D3B9-1DEF-6941-A2FE-BD60E0CDD038}"/>
              </a:ext>
            </a:extLst>
          </p:cNvPr>
          <p:cNvSpPr>
            <a:spLocks noChangeShapeType="1"/>
          </p:cNvSpPr>
          <p:nvPr/>
        </p:nvSpPr>
        <p:spPr bwMode="auto">
          <a:xfrm>
            <a:off x="3810000" y="4597400"/>
            <a:ext cx="25781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4077" name="Group 45">
            <a:extLst>
              <a:ext uri="{FF2B5EF4-FFF2-40B4-BE49-F238E27FC236}">
                <a16:creationId xmlns:a16="http://schemas.microsoft.com/office/drawing/2014/main" id="{54A639A6-9036-3B49-9EFA-5223DF3046D6}"/>
              </a:ext>
            </a:extLst>
          </p:cNvPr>
          <p:cNvGrpSpPr>
            <a:grpSpLocks/>
          </p:cNvGrpSpPr>
          <p:nvPr/>
        </p:nvGrpSpPr>
        <p:grpSpPr bwMode="auto">
          <a:xfrm>
            <a:off x="3209925" y="5138745"/>
            <a:ext cx="3771900" cy="436563"/>
            <a:chOff x="1062" y="3237"/>
            <a:chExt cx="2376" cy="275"/>
          </a:xfrm>
        </p:grpSpPr>
        <p:sp>
          <p:nvSpPr>
            <p:cNvPr id="44078" name="Text Box 46">
              <a:extLst>
                <a:ext uri="{FF2B5EF4-FFF2-40B4-BE49-F238E27FC236}">
                  <a16:creationId xmlns:a16="http://schemas.microsoft.com/office/drawing/2014/main" id="{EB21AB96-8FDD-1A45-A58E-3D9349D5E9A8}"/>
                </a:ext>
              </a:extLst>
            </p:cNvPr>
            <p:cNvSpPr txBox="1">
              <a:spLocks noChangeArrowheads="1"/>
            </p:cNvSpPr>
            <p:nvPr/>
          </p:nvSpPr>
          <p:spPr bwMode="auto">
            <a:xfrm>
              <a:off x="1062" y="3261"/>
              <a:ext cx="669"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80000"/>
                </a:lnSpc>
              </a:pPr>
              <a:r>
                <a:rPr lang="en-US" altLang="en-US" sz="1400"/>
                <a:t>Food supply</a:t>
              </a:r>
              <a:endParaRPr lang="en-US" altLang="en-US" sz="1600"/>
            </a:p>
          </p:txBody>
        </p:sp>
        <p:sp>
          <p:nvSpPr>
            <p:cNvPr id="44079" name="Text Box 47">
              <a:extLst>
                <a:ext uri="{FF2B5EF4-FFF2-40B4-BE49-F238E27FC236}">
                  <a16:creationId xmlns:a16="http://schemas.microsoft.com/office/drawing/2014/main" id="{DDEE0F58-D18B-CA49-81F2-FB8E1C205EC5}"/>
                </a:ext>
              </a:extLst>
            </p:cNvPr>
            <p:cNvSpPr txBox="1">
              <a:spLocks noChangeArrowheads="1"/>
            </p:cNvSpPr>
            <p:nvPr/>
          </p:nvSpPr>
          <p:spPr bwMode="auto">
            <a:xfrm>
              <a:off x="1870" y="3261"/>
              <a:ext cx="704"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80000"/>
                </a:lnSpc>
              </a:pPr>
              <a:r>
                <a:rPr lang="en-US" altLang="en-US" sz="1400"/>
                <a:t>Pesticide use</a:t>
              </a:r>
              <a:endParaRPr lang="en-US" altLang="en-US" sz="1600"/>
            </a:p>
          </p:txBody>
        </p:sp>
        <p:sp>
          <p:nvSpPr>
            <p:cNvPr id="44080" name="Text Box 48">
              <a:extLst>
                <a:ext uri="{FF2B5EF4-FFF2-40B4-BE49-F238E27FC236}">
                  <a16:creationId xmlns:a16="http://schemas.microsoft.com/office/drawing/2014/main" id="{2194DFD9-D24B-7D43-8261-48D802F68D2D}"/>
                </a:ext>
              </a:extLst>
            </p:cNvPr>
            <p:cNvSpPr txBox="1">
              <a:spLocks noChangeArrowheads="1"/>
            </p:cNvSpPr>
            <p:nvPr/>
          </p:nvSpPr>
          <p:spPr bwMode="auto">
            <a:xfrm>
              <a:off x="2728" y="3237"/>
              <a:ext cx="710"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lnSpc>
                  <a:spcPct val="80000"/>
                </a:lnSpc>
              </a:pPr>
              <a:r>
                <a:rPr lang="en-US" altLang="en-US" sz="1400"/>
                <a:t>Monoculture</a:t>
              </a:r>
            </a:p>
            <a:p>
              <a:pPr algn="ctr" eaLnBrk="0" hangingPunct="0">
                <a:lnSpc>
                  <a:spcPct val="80000"/>
                </a:lnSpc>
              </a:pPr>
              <a:r>
                <a:rPr lang="en-US" altLang="en-US" sz="1400"/>
                <a:t>use</a:t>
              </a:r>
              <a:endParaRPr lang="en-US" altLang="en-US" sz="1600"/>
            </a:p>
          </p:txBody>
        </p:sp>
      </p:grpSp>
      <p:grpSp>
        <p:nvGrpSpPr>
          <p:cNvPr id="44081" name="Group 49">
            <a:extLst>
              <a:ext uri="{FF2B5EF4-FFF2-40B4-BE49-F238E27FC236}">
                <a16:creationId xmlns:a16="http://schemas.microsoft.com/office/drawing/2014/main" id="{2FC4DC20-43A9-EB48-91B0-615F29BE18B9}"/>
              </a:ext>
            </a:extLst>
          </p:cNvPr>
          <p:cNvGrpSpPr>
            <a:grpSpLocks/>
          </p:cNvGrpSpPr>
          <p:nvPr/>
        </p:nvGrpSpPr>
        <p:grpSpPr bwMode="auto">
          <a:xfrm>
            <a:off x="2381250" y="2687642"/>
            <a:ext cx="7539038" cy="461963"/>
            <a:chOff x="540" y="1693"/>
            <a:chExt cx="4749" cy="291"/>
          </a:xfrm>
        </p:grpSpPr>
        <p:sp>
          <p:nvSpPr>
            <p:cNvPr id="44082" name="Text Box 50">
              <a:extLst>
                <a:ext uri="{FF2B5EF4-FFF2-40B4-BE49-F238E27FC236}">
                  <a16:creationId xmlns:a16="http://schemas.microsoft.com/office/drawing/2014/main" id="{00B362F4-99CE-C14C-90C5-93749E784465}"/>
                </a:ext>
              </a:extLst>
            </p:cNvPr>
            <p:cNvSpPr txBox="1">
              <a:spLocks noChangeArrowheads="1"/>
            </p:cNvSpPr>
            <p:nvPr/>
          </p:nvSpPr>
          <p:spPr bwMode="auto">
            <a:xfrm>
              <a:off x="540" y="1709"/>
              <a:ext cx="674"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lnSpc>
                  <a:spcPct val="80000"/>
                </a:lnSpc>
              </a:pPr>
              <a:r>
                <a:rPr lang="en-US" altLang="en-US" sz="1400"/>
                <a:t>Hunting and</a:t>
              </a:r>
            </a:p>
            <a:p>
              <a:pPr algn="ctr" eaLnBrk="0" hangingPunct="0">
                <a:lnSpc>
                  <a:spcPct val="80000"/>
                </a:lnSpc>
              </a:pPr>
              <a:r>
                <a:rPr lang="en-US" altLang="en-US" sz="1400"/>
                <a:t>gathering</a:t>
              </a:r>
              <a:endParaRPr lang="en-US" altLang="en-US" sz="1600"/>
            </a:p>
          </p:txBody>
        </p:sp>
        <p:sp>
          <p:nvSpPr>
            <p:cNvPr id="44083" name="Text Box 51">
              <a:extLst>
                <a:ext uri="{FF2B5EF4-FFF2-40B4-BE49-F238E27FC236}">
                  <a16:creationId xmlns:a16="http://schemas.microsoft.com/office/drawing/2014/main" id="{1C833701-AE76-444E-8883-8824B7939F3E}"/>
                </a:ext>
              </a:extLst>
            </p:cNvPr>
            <p:cNvSpPr txBox="1">
              <a:spLocks noChangeArrowheads="1"/>
            </p:cNvSpPr>
            <p:nvPr/>
          </p:nvSpPr>
          <p:spPr bwMode="auto">
            <a:xfrm>
              <a:off x="1918" y="1757"/>
              <a:ext cx="632" cy="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80000"/>
                </a:lnSpc>
              </a:pPr>
              <a:r>
                <a:rPr lang="en-US" altLang="en-US" sz="1400"/>
                <a:t>Agriculture</a:t>
              </a:r>
              <a:endParaRPr lang="en-US" altLang="en-US" sz="1600"/>
            </a:p>
          </p:txBody>
        </p:sp>
        <p:sp>
          <p:nvSpPr>
            <p:cNvPr id="44084" name="Text Box 52">
              <a:extLst>
                <a:ext uri="{FF2B5EF4-FFF2-40B4-BE49-F238E27FC236}">
                  <a16:creationId xmlns:a16="http://schemas.microsoft.com/office/drawing/2014/main" id="{A8397DB3-E980-1443-8574-8051735A2F69}"/>
                </a:ext>
              </a:extLst>
            </p:cNvPr>
            <p:cNvSpPr txBox="1">
              <a:spLocks noChangeArrowheads="1"/>
            </p:cNvSpPr>
            <p:nvPr/>
          </p:nvSpPr>
          <p:spPr bwMode="auto">
            <a:xfrm>
              <a:off x="3741" y="1693"/>
              <a:ext cx="571"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lnSpc>
                  <a:spcPct val="80000"/>
                </a:lnSpc>
              </a:pPr>
              <a:r>
                <a:rPr lang="en-US" altLang="en-US" sz="1400"/>
                <a:t>Industrial </a:t>
              </a:r>
            </a:p>
            <a:p>
              <a:pPr algn="ctr" eaLnBrk="0" hangingPunct="0">
                <a:lnSpc>
                  <a:spcPct val="80000"/>
                </a:lnSpc>
              </a:pPr>
              <a:r>
                <a:rPr lang="en-US" altLang="en-US" sz="1400"/>
                <a:t>growth</a:t>
              </a:r>
              <a:endParaRPr lang="en-US" altLang="en-US" sz="1600"/>
            </a:p>
          </p:txBody>
        </p:sp>
        <p:sp>
          <p:nvSpPr>
            <p:cNvPr id="44085" name="Text Box 53">
              <a:extLst>
                <a:ext uri="{FF2B5EF4-FFF2-40B4-BE49-F238E27FC236}">
                  <a16:creationId xmlns:a16="http://schemas.microsoft.com/office/drawing/2014/main" id="{B6DBCD14-16EB-774D-A43A-7278BB0E6A8E}"/>
                </a:ext>
              </a:extLst>
            </p:cNvPr>
            <p:cNvSpPr txBox="1">
              <a:spLocks noChangeArrowheads="1"/>
            </p:cNvSpPr>
            <p:nvPr/>
          </p:nvSpPr>
          <p:spPr bwMode="auto">
            <a:xfrm>
              <a:off x="4581" y="1701"/>
              <a:ext cx="708"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lnSpc>
                  <a:spcPct val="80000"/>
                </a:lnSpc>
              </a:pPr>
              <a:r>
                <a:rPr lang="en-US" altLang="en-US" sz="1400"/>
                <a:t>Urban</a:t>
              </a:r>
            </a:p>
            <a:p>
              <a:pPr algn="ctr" eaLnBrk="0" hangingPunct="0">
                <a:lnSpc>
                  <a:spcPct val="80000"/>
                </a:lnSpc>
              </a:pPr>
              <a:r>
                <a:rPr lang="en-US" altLang="en-US" sz="1400"/>
                <a:t>development</a:t>
              </a:r>
              <a:endParaRPr lang="en-US" altLang="en-US" sz="1600"/>
            </a:p>
          </p:txBody>
        </p:sp>
      </p:grpSp>
      <p:grpSp>
        <p:nvGrpSpPr>
          <p:cNvPr id="44086" name="Group 54">
            <a:extLst>
              <a:ext uri="{FF2B5EF4-FFF2-40B4-BE49-F238E27FC236}">
                <a16:creationId xmlns:a16="http://schemas.microsoft.com/office/drawing/2014/main" id="{39F7A576-0C3F-AA4E-865D-6D7C77B70432}"/>
              </a:ext>
            </a:extLst>
          </p:cNvPr>
          <p:cNvGrpSpPr>
            <a:grpSpLocks/>
          </p:cNvGrpSpPr>
          <p:nvPr/>
        </p:nvGrpSpPr>
        <p:grpSpPr bwMode="auto">
          <a:xfrm>
            <a:off x="2270125" y="3703642"/>
            <a:ext cx="7550150" cy="715963"/>
            <a:chOff x="470" y="2333"/>
            <a:chExt cx="4756" cy="451"/>
          </a:xfrm>
        </p:grpSpPr>
        <p:sp>
          <p:nvSpPr>
            <p:cNvPr id="44087" name="Text Box 55">
              <a:extLst>
                <a:ext uri="{FF2B5EF4-FFF2-40B4-BE49-F238E27FC236}">
                  <a16:creationId xmlns:a16="http://schemas.microsoft.com/office/drawing/2014/main" id="{BD4B88D1-B15A-D947-8C69-C1701F39795B}"/>
                </a:ext>
              </a:extLst>
            </p:cNvPr>
            <p:cNvSpPr txBox="1">
              <a:spLocks noChangeArrowheads="1"/>
            </p:cNvSpPr>
            <p:nvPr/>
          </p:nvSpPr>
          <p:spPr bwMode="auto">
            <a:xfrm>
              <a:off x="470" y="2341"/>
              <a:ext cx="745"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80000"/>
                </a:lnSpc>
              </a:pPr>
              <a:r>
                <a:rPr lang="en-US" altLang="en-US" sz="1400"/>
                <a:t>Extinctions of</a:t>
              </a:r>
            </a:p>
            <a:p>
              <a:pPr eaLnBrk="0" hangingPunct="0">
                <a:lnSpc>
                  <a:spcPct val="80000"/>
                </a:lnSpc>
              </a:pPr>
              <a:r>
                <a:rPr lang="en-US" altLang="en-US" sz="1400"/>
                <a:t>large animals</a:t>
              </a:r>
              <a:endParaRPr lang="en-US" altLang="en-US" sz="1600"/>
            </a:p>
          </p:txBody>
        </p:sp>
        <p:sp>
          <p:nvSpPr>
            <p:cNvPr id="44088" name="Text Box 56">
              <a:extLst>
                <a:ext uri="{FF2B5EF4-FFF2-40B4-BE49-F238E27FC236}">
                  <a16:creationId xmlns:a16="http://schemas.microsoft.com/office/drawing/2014/main" id="{C3EC14B2-6F90-F941-B079-B65CF96A7245}"/>
                </a:ext>
              </a:extLst>
            </p:cNvPr>
            <p:cNvSpPr txBox="1">
              <a:spLocks noChangeArrowheads="1"/>
            </p:cNvSpPr>
            <p:nvPr/>
          </p:nvSpPr>
          <p:spPr bwMode="auto">
            <a:xfrm>
              <a:off x="1942" y="2333"/>
              <a:ext cx="585"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lnSpc>
                  <a:spcPct val="80000"/>
                </a:lnSpc>
              </a:pPr>
              <a:r>
                <a:rPr lang="en-US" altLang="en-US" sz="1400"/>
                <a:t>Green</a:t>
              </a:r>
            </a:p>
            <a:p>
              <a:pPr eaLnBrk="0" hangingPunct="0">
                <a:lnSpc>
                  <a:spcPct val="80000"/>
                </a:lnSpc>
              </a:pPr>
              <a:r>
                <a:rPr lang="en-US" altLang="en-US" sz="1400"/>
                <a:t>revolution</a:t>
              </a:r>
              <a:endParaRPr lang="en-US" altLang="en-US" sz="1600"/>
            </a:p>
          </p:txBody>
        </p:sp>
        <p:sp>
          <p:nvSpPr>
            <p:cNvPr id="44089" name="Text Box 57">
              <a:extLst>
                <a:ext uri="{FF2B5EF4-FFF2-40B4-BE49-F238E27FC236}">
                  <a16:creationId xmlns:a16="http://schemas.microsoft.com/office/drawing/2014/main" id="{8E687A30-474B-AE40-A8AE-3BC564FD50E2}"/>
                </a:ext>
              </a:extLst>
            </p:cNvPr>
            <p:cNvSpPr txBox="1">
              <a:spLocks noChangeArrowheads="1"/>
            </p:cNvSpPr>
            <p:nvPr/>
          </p:nvSpPr>
          <p:spPr bwMode="auto">
            <a:xfrm>
              <a:off x="3683" y="2509"/>
              <a:ext cx="753"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lnSpc>
                  <a:spcPct val="80000"/>
                </a:lnSpc>
              </a:pPr>
              <a:r>
                <a:rPr lang="en-US" altLang="en-US" sz="1400"/>
                <a:t>High standard</a:t>
              </a:r>
            </a:p>
            <a:p>
              <a:pPr algn="ctr" eaLnBrk="0" hangingPunct="0">
                <a:lnSpc>
                  <a:spcPct val="80000"/>
                </a:lnSpc>
              </a:pPr>
              <a:r>
                <a:rPr lang="en-US" altLang="en-US" sz="1400"/>
                <a:t>of living</a:t>
              </a:r>
              <a:endParaRPr lang="en-US" altLang="en-US" sz="1600"/>
            </a:p>
          </p:txBody>
        </p:sp>
        <p:sp>
          <p:nvSpPr>
            <p:cNvPr id="44090" name="Text Box 58">
              <a:extLst>
                <a:ext uri="{FF2B5EF4-FFF2-40B4-BE49-F238E27FC236}">
                  <a16:creationId xmlns:a16="http://schemas.microsoft.com/office/drawing/2014/main" id="{D140F9EE-8668-114A-96E6-2F7AEF9C4E90}"/>
                </a:ext>
              </a:extLst>
            </p:cNvPr>
            <p:cNvSpPr txBox="1">
              <a:spLocks noChangeArrowheads="1"/>
            </p:cNvSpPr>
            <p:nvPr/>
          </p:nvSpPr>
          <p:spPr bwMode="auto">
            <a:xfrm>
              <a:off x="4672" y="2485"/>
              <a:ext cx="554"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lnSpc>
                  <a:spcPct val="80000"/>
                </a:lnSpc>
              </a:pPr>
              <a:r>
                <a:rPr lang="en-US" altLang="en-US" sz="1400"/>
                <a:t>Increased</a:t>
              </a:r>
            </a:p>
            <a:p>
              <a:pPr algn="ctr" eaLnBrk="0" hangingPunct="0">
                <a:lnSpc>
                  <a:spcPct val="80000"/>
                </a:lnSpc>
              </a:pPr>
              <a:r>
                <a:rPr lang="en-US" altLang="en-US" sz="1400"/>
                <a:t>pollution</a:t>
              </a:r>
              <a:endParaRPr lang="en-US" altLang="en-US" sz="1600"/>
            </a:p>
          </p:txBody>
        </p:sp>
      </p:grpSp>
      <p:sp>
        <p:nvSpPr>
          <p:cNvPr id="44092" name="Text Box 60">
            <a:extLst>
              <a:ext uri="{FF2B5EF4-FFF2-40B4-BE49-F238E27FC236}">
                <a16:creationId xmlns:a16="http://schemas.microsoft.com/office/drawing/2014/main" id="{6233EB3B-1EAB-3840-A77C-6F4B4F715281}"/>
              </a:ext>
            </a:extLst>
          </p:cNvPr>
          <p:cNvSpPr txBox="1">
            <a:spLocks noChangeArrowheads="1"/>
          </p:cNvSpPr>
          <p:nvPr/>
        </p:nvSpPr>
        <p:spPr bwMode="auto">
          <a:xfrm>
            <a:off x="1112177" y="492899"/>
            <a:ext cx="5105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2000" b="1" dirty="0">
                <a:latin typeface="+mj-lt"/>
              </a:rPr>
              <a:t>SOCIETY &amp; ENVIRONMENT</a:t>
            </a:r>
          </a:p>
        </p:txBody>
      </p:sp>
    </p:spTree>
    <p:extLst>
      <p:ext uri="{BB962C8B-B14F-4D97-AF65-F5344CB8AC3E}">
        <p14:creationId xmlns:p14="http://schemas.microsoft.com/office/powerpoint/2010/main" val="342914767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4081"/>
                                        </p:tgtEl>
                                        <p:attrNameLst>
                                          <p:attrName>style.visibility</p:attrName>
                                        </p:attrNameLst>
                                      </p:cBhvr>
                                      <p:to>
                                        <p:strVal val="visible"/>
                                      </p:to>
                                    </p:set>
                                    <p:animEffect transition="in" filter="dissolve">
                                      <p:cBhvr>
                                        <p:cTn id="7" dur="500"/>
                                        <p:tgtEl>
                                          <p:spTgt spid="440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4086"/>
                                        </p:tgtEl>
                                        <p:attrNameLst>
                                          <p:attrName>style.visibility</p:attrName>
                                        </p:attrNameLst>
                                      </p:cBhvr>
                                      <p:to>
                                        <p:strVal val="visible"/>
                                      </p:to>
                                    </p:set>
                                    <p:animEffect transition="in" filter="dissolve">
                                      <p:cBhvr>
                                        <p:cTn id="12" dur="500"/>
                                        <p:tgtEl>
                                          <p:spTgt spid="4408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44077"/>
                                        </p:tgtEl>
                                        <p:attrNameLst>
                                          <p:attrName>style.visibility</p:attrName>
                                        </p:attrNameLst>
                                      </p:cBhvr>
                                      <p:to>
                                        <p:strVal val="visible"/>
                                      </p:to>
                                    </p:set>
                                    <p:animEffect transition="in" filter="dissolve">
                                      <p:cBhvr>
                                        <p:cTn id="17" dur="500"/>
                                        <p:tgtEl>
                                          <p:spTgt spid="44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D5733A-B189-C24D-BB57-816CC7ADA508}"/>
              </a:ext>
            </a:extLst>
          </p:cNvPr>
          <p:cNvSpPr>
            <a:spLocks noGrp="1"/>
          </p:cNvSpPr>
          <p:nvPr>
            <p:ph type="title"/>
          </p:nvPr>
        </p:nvSpPr>
        <p:spPr>
          <a:xfrm>
            <a:off x="1447800" y="1042174"/>
            <a:ext cx="9144000" cy="584974"/>
          </a:xfrm>
        </p:spPr>
        <p:txBody>
          <a:bodyPr/>
          <a:lstStyle/>
          <a:p>
            <a:pPr eaLnBrk="1" hangingPunct="1">
              <a:defRPr/>
            </a:pPr>
            <a:r>
              <a:rPr lang="en-US" dirty="0"/>
              <a:t>Influences of Physical Environment</a:t>
            </a:r>
          </a:p>
        </p:txBody>
      </p:sp>
      <p:sp>
        <p:nvSpPr>
          <p:cNvPr id="19459" name="Rectangle 3">
            <a:extLst>
              <a:ext uri="{FF2B5EF4-FFF2-40B4-BE49-F238E27FC236}">
                <a16:creationId xmlns:a16="http://schemas.microsoft.com/office/drawing/2014/main" id="{78420E05-AC5A-754F-A8E8-E3297B422DBD}"/>
              </a:ext>
            </a:extLst>
          </p:cNvPr>
          <p:cNvSpPr>
            <a:spLocks noGrp="1" noRot="1" noChangeArrowheads="1"/>
          </p:cNvSpPr>
          <p:nvPr>
            <p:ph sz="half" idx="1"/>
          </p:nvPr>
        </p:nvSpPr>
        <p:spPr>
          <a:xfrm>
            <a:off x="1333500" y="2188427"/>
            <a:ext cx="4495800" cy="2481146"/>
          </a:xfrm>
        </p:spPr>
        <p:txBody>
          <a:bodyPr/>
          <a:lstStyle/>
          <a:p>
            <a:pPr eaLnBrk="1" hangingPunct="1">
              <a:lnSpc>
                <a:spcPct val="90000"/>
              </a:lnSpc>
              <a:defRPr/>
            </a:pPr>
            <a:r>
              <a:rPr lang="en-US" dirty="0"/>
              <a:t>Environmental conditions can limit the variety of human actions anywhere</a:t>
            </a:r>
          </a:p>
          <a:p>
            <a:pPr eaLnBrk="1" hangingPunct="1">
              <a:lnSpc>
                <a:spcPct val="90000"/>
              </a:lnSpc>
              <a:buFont typeface="Arial" charset="0"/>
              <a:buNone/>
              <a:defRPr/>
            </a:pPr>
            <a:r>
              <a:rPr lang="en-US" dirty="0"/>
              <a:t> </a:t>
            </a:r>
          </a:p>
          <a:p>
            <a:pPr eaLnBrk="1" hangingPunct="1">
              <a:lnSpc>
                <a:spcPct val="90000"/>
              </a:lnSpc>
              <a:defRPr/>
            </a:pPr>
            <a:r>
              <a:rPr lang="en-US" dirty="0"/>
              <a:t>Two necessities of daily life- food and shelter- demonstrate the influence of cultural values and environment on the development of unique folk culture.</a:t>
            </a:r>
          </a:p>
        </p:txBody>
      </p:sp>
      <p:sp>
        <p:nvSpPr>
          <p:cNvPr id="4" name="Content Placeholder 3">
            <a:extLst>
              <a:ext uri="{FF2B5EF4-FFF2-40B4-BE49-F238E27FC236}">
                <a16:creationId xmlns:a16="http://schemas.microsoft.com/office/drawing/2014/main" id="{D4C3445E-9EE7-BC48-9D39-BF4791696CFA}"/>
              </a:ext>
            </a:extLst>
          </p:cNvPr>
          <p:cNvSpPr>
            <a:spLocks noGrp="1"/>
          </p:cNvSpPr>
          <p:nvPr>
            <p:ph sz="half" idx="2"/>
          </p:nvPr>
        </p:nvSpPr>
        <p:spPr>
          <a:xfrm>
            <a:off x="5981700" y="2269273"/>
            <a:ext cx="4495800" cy="5257800"/>
          </a:xfrm>
        </p:spPr>
        <p:txBody>
          <a:bodyPr/>
          <a:lstStyle/>
          <a:p>
            <a:pPr eaLnBrk="1" hangingPunct="1">
              <a:defRPr/>
            </a:pPr>
            <a:r>
              <a:rPr lang="en-US" dirty="0"/>
              <a:t>Different societies prefer different foods and styles of house construction</a:t>
            </a:r>
          </a:p>
          <a:p>
            <a:pPr eaLnBrk="1" hangingPunct="1">
              <a:defRPr/>
            </a:pPr>
            <a:endParaRPr lang="en-US" dirty="0"/>
          </a:p>
        </p:txBody>
      </p:sp>
      <p:pic>
        <p:nvPicPr>
          <p:cNvPr id="37893" name="Picture 6" descr="http://mylittlenorway.com/wp-content/uploads/2009/10/folk-houses.jpg">
            <a:extLst>
              <a:ext uri="{FF2B5EF4-FFF2-40B4-BE49-F238E27FC236}">
                <a16:creationId xmlns:a16="http://schemas.microsoft.com/office/drawing/2014/main" id="{0D3D72A6-5052-1948-A490-03912AEDB2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0" y="3271024"/>
            <a:ext cx="4572000"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89919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8059B7BE-8BE1-5440-8F89-F4710A19795E}"/>
              </a:ext>
            </a:extLst>
          </p:cNvPr>
          <p:cNvSpPr>
            <a:spLocks noGrp="1" noRot="1" noChangeArrowheads="1"/>
          </p:cNvSpPr>
          <p:nvPr>
            <p:ph type="title"/>
          </p:nvPr>
        </p:nvSpPr>
        <p:spPr>
          <a:xfrm>
            <a:off x="1632857" y="394604"/>
            <a:ext cx="8540750" cy="1143000"/>
          </a:xfrm>
        </p:spPr>
        <p:txBody>
          <a:bodyPr/>
          <a:lstStyle/>
          <a:p>
            <a:pPr eaLnBrk="1" hangingPunct="1">
              <a:defRPr/>
            </a:pPr>
            <a:r>
              <a:rPr lang="en-US" dirty="0"/>
              <a:t>Food Attractions</a:t>
            </a:r>
          </a:p>
        </p:txBody>
      </p:sp>
      <p:sp>
        <p:nvSpPr>
          <p:cNvPr id="21507" name="Rectangle 3">
            <a:extLst>
              <a:ext uri="{FF2B5EF4-FFF2-40B4-BE49-F238E27FC236}">
                <a16:creationId xmlns:a16="http://schemas.microsoft.com/office/drawing/2014/main" id="{B64E51B9-FDDD-3544-B1BD-1131EF4CA322}"/>
              </a:ext>
            </a:extLst>
          </p:cNvPr>
          <p:cNvSpPr>
            <a:spLocks noGrp="1" noRot="1" noChangeArrowheads="1"/>
          </p:cNvSpPr>
          <p:nvPr>
            <p:ph sz="half" idx="1"/>
          </p:nvPr>
        </p:nvSpPr>
        <p:spPr>
          <a:xfrm>
            <a:off x="1524000" y="1295400"/>
            <a:ext cx="4495800" cy="5562600"/>
          </a:xfrm>
        </p:spPr>
        <p:txBody>
          <a:bodyPr/>
          <a:lstStyle/>
          <a:p>
            <a:pPr eaLnBrk="1" hangingPunct="1">
              <a:buFont typeface="Arial" pitchFamily="-112" charset="0"/>
              <a:buChar char="►"/>
              <a:defRPr/>
            </a:pPr>
            <a:r>
              <a:rPr lang="en-US" sz="2400" dirty="0"/>
              <a:t>Everything in nature carries a signature, or distinctive characteristic, based on its appearance and natural properties.</a:t>
            </a:r>
          </a:p>
          <a:p>
            <a:pPr lvl="1" eaLnBrk="1" hangingPunct="1">
              <a:buFont typeface="Wingdings" pitchFamily="-112" charset="2"/>
              <a:buChar char="§"/>
              <a:defRPr/>
            </a:pPr>
            <a:r>
              <a:rPr lang="en-US" sz="2000" dirty="0"/>
              <a:t>Certain foods are eaten because their natural properties are perceived to enhance qualities considered desirable by the society</a:t>
            </a:r>
          </a:p>
          <a:p>
            <a:pPr lvl="2" eaLnBrk="1" hangingPunct="1">
              <a:buFont typeface="Arial" pitchFamily="-112" charset="0"/>
              <a:buChar char="►"/>
              <a:defRPr/>
            </a:pPr>
            <a:r>
              <a:rPr lang="en-US" sz="1800" dirty="0"/>
              <a:t>Example: </a:t>
            </a:r>
            <a:r>
              <a:rPr lang="en-US" sz="1800" dirty="0" err="1"/>
              <a:t>Abipone</a:t>
            </a:r>
            <a:r>
              <a:rPr lang="en-US" sz="1800" dirty="0"/>
              <a:t> Indians of Paraguay eat Jaguars and bulls to make them brave</a:t>
            </a:r>
          </a:p>
        </p:txBody>
      </p:sp>
      <p:pic>
        <p:nvPicPr>
          <p:cNvPr id="41989" name="Picture 6" descr="http://animal-mania.com/images/male-jaguar-south-america.JPG">
            <a:extLst>
              <a:ext uri="{FF2B5EF4-FFF2-40B4-BE49-F238E27FC236}">
                <a16:creationId xmlns:a16="http://schemas.microsoft.com/office/drawing/2014/main" id="{F7A10EEE-D8A3-0C42-803D-A6282B776C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9924" y="449035"/>
            <a:ext cx="3771901"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8" descr="http://photos2.demandstudios.com/DM-Resize/photos.demandstudios.com/12/132/fotolia_3808166_XS.jpg?h=10000&amp;w=400&amp;keep_ratio=1">
            <a:extLst>
              <a:ext uri="{FF2B5EF4-FFF2-40B4-BE49-F238E27FC236}">
                <a16:creationId xmlns:a16="http://schemas.microsoft.com/office/drawing/2014/main" id="{26CBB9A3-FA8B-F547-AC2A-B955AD9A65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9924" y="3456215"/>
            <a:ext cx="3771901"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81379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312AB90-A349-CB43-8E14-1B31E1DD83FA}"/>
              </a:ext>
            </a:extLst>
          </p:cNvPr>
          <p:cNvSpPr>
            <a:spLocks noGrp="1"/>
          </p:cNvSpPr>
          <p:nvPr>
            <p:ph type="title"/>
          </p:nvPr>
        </p:nvSpPr>
        <p:spPr>
          <a:xfrm>
            <a:off x="1524000" y="841917"/>
            <a:ext cx="8540750" cy="1143000"/>
          </a:xfrm>
        </p:spPr>
        <p:txBody>
          <a:bodyPr/>
          <a:lstStyle/>
          <a:p>
            <a:pPr eaLnBrk="1" hangingPunct="1">
              <a:defRPr/>
            </a:pPr>
            <a:r>
              <a:rPr lang="en-US" dirty="0"/>
              <a:t>Food Taboos</a:t>
            </a:r>
          </a:p>
        </p:txBody>
      </p:sp>
      <p:sp>
        <p:nvSpPr>
          <p:cNvPr id="24579" name="Rectangle 3">
            <a:extLst>
              <a:ext uri="{FF2B5EF4-FFF2-40B4-BE49-F238E27FC236}">
                <a16:creationId xmlns:a16="http://schemas.microsoft.com/office/drawing/2014/main" id="{48E3B504-BD11-194E-B059-80FEFF4BB165}"/>
              </a:ext>
            </a:extLst>
          </p:cNvPr>
          <p:cNvSpPr>
            <a:spLocks noGrp="1" noRot="1" noChangeArrowheads="1"/>
          </p:cNvSpPr>
          <p:nvPr>
            <p:ph sz="half" idx="1"/>
          </p:nvPr>
        </p:nvSpPr>
        <p:spPr>
          <a:xfrm>
            <a:off x="1524000" y="1962615"/>
            <a:ext cx="4495800" cy="4895385"/>
          </a:xfrm>
        </p:spPr>
        <p:txBody>
          <a:bodyPr/>
          <a:lstStyle/>
          <a:p>
            <a:pPr eaLnBrk="1" hangingPunct="1">
              <a:buFont typeface="Arial" pitchFamily="-112" charset="0"/>
              <a:buNone/>
              <a:defRPr/>
            </a:pPr>
            <a:endParaRPr lang="en-US" dirty="0"/>
          </a:p>
          <a:p>
            <a:pPr eaLnBrk="1" hangingPunct="1">
              <a:buFont typeface="Arial" pitchFamily="-112" charset="0"/>
              <a:buChar char="►"/>
              <a:defRPr/>
            </a:pPr>
            <a:r>
              <a:rPr lang="en-US" dirty="0"/>
              <a:t>People refuse to eat particular plants or animals that are thought to embody negative forces in the environment.</a:t>
            </a:r>
          </a:p>
          <a:p>
            <a:pPr lvl="1" eaLnBrk="1" hangingPunct="1">
              <a:buFont typeface="Wingdings" pitchFamily="-112" charset="2"/>
              <a:buChar char="§"/>
              <a:defRPr/>
            </a:pPr>
            <a:r>
              <a:rPr lang="en-US" dirty="0"/>
              <a:t>protect an endangered animal</a:t>
            </a:r>
          </a:p>
          <a:p>
            <a:pPr lvl="1" eaLnBrk="1" hangingPunct="1">
              <a:buFont typeface="Wingdings" pitchFamily="-112" charset="2"/>
              <a:buChar char="§"/>
              <a:defRPr/>
            </a:pPr>
            <a:r>
              <a:rPr lang="en-US" dirty="0"/>
              <a:t>Conserve natural resources</a:t>
            </a:r>
          </a:p>
        </p:txBody>
      </p:sp>
      <p:sp>
        <p:nvSpPr>
          <p:cNvPr id="5" name="Content Placeholder 4">
            <a:extLst>
              <a:ext uri="{FF2B5EF4-FFF2-40B4-BE49-F238E27FC236}">
                <a16:creationId xmlns:a16="http://schemas.microsoft.com/office/drawing/2014/main" id="{637E2C48-A66B-9C4B-9D82-7950C53879E0}"/>
              </a:ext>
            </a:extLst>
          </p:cNvPr>
          <p:cNvSpPr>
            <a:spLocks noGrp="1"/>
          </p:cNvSpPr>
          <p:nvPr>
            <p:ph sz="half" idx="2"/>
          </p:nvPr>
        </p:nvSpPr>
        <p:spPr>
          <a:xfrm>
            <a:off x="6172200" y="1550020"/>
            <a:ext cx="4495800" cy="5307980"/>
          </a:xfrm>
        </p:spPr>
        <p:txBody>
          <a:bodyPr/>
          <a:lstStyle/>
          <a:p>
            <a:pPr lvl="1" eaLnBrk="1" hangingPunct="1">
              <a:buFont typeface="Wingdings" pitchFamily="-112" charset="2"/>
              <a:buNone/>
              <a:defRPr/>
            </a:pPr>
            <a:endParaRPr lang="en-US" dirty="0"/>
          </a:p>
          <a:p>
            <a:pPr eaLnBrk="1" hangingPunct="1">
              <a:defRPr/>
            </a:pPr>
            <a:r>
              <a:rPr lang="en-US" dirty="0"/>
              <a:t>Taboo:</a:t>
            </a:r>
          </a:p>
          <a:p>
            <a:pPr lvl="1" eaLnBrk="1" hangingPunct="1">
              <a:buFont typeface="Wingdings" pitchFamily="-112" charset="2"/>
              <a:buChar char="§"/>
              <a:defRPr/>
            </a:pPr>
            <a:r>
              <a:rPr lang="en-US" dirty="0"/>
              <a:t>Restriction on behavior imposed by social custom</a:t>
            </a:r>
          </a:p>
          <a:p>
            <a:pPr eaLnBrk="1" hangingPunct="1">
              <a:defRPr/>
            </a:pPr>
            <a:endParaRPr lang="en-US" dirty="0"/>
          </a:p>
        </p:txBody>
      </p:sp>
      <p:pic>
        <p:nvPicPr>
          <p:cNvPr id="43013" name="Picture 6" descr="http://4.bp.blogspot.com/-ZrBOJK4c29w/Te_5G1wnW7I/AAAAAAAABXo/yZl5LQOxW2s/s1600/Insect+plate.jpg">
            <a:extLst>
              <a:ext uri="{FF2B5EF4-FFF2-40B4-BE49-F238E27FC236}">
                <a16:creationId xmlns:a16="http://schemas.microsoft.com/office/drawing/2014/main" id="{0C2FCDA2-8C91-1F4C-95BA-7DAE270800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3289609"/>
            <a:ext cx="2590800"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93930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992A5E10-DC0F-ED45-94C5-4639C7DE7397}"/>
              </a:ext>
            </a:extLst>
          </p:cNvPr>
          <p:cNvSpPr>
            <a:spLocks noGrp="1" noRot="1" noChangeArrowheads="1"/>
          </p:cNvSpPr>
          <p:nvPr>
            <p:ph type="title"/>
          </p:nvPr>
        </p:nvSpPr>
        <p:spPr>
          <a:xfrm>
            <a:off x="1326995" y="999893"/>
            <a:ext cx="8540750" cy="1143000"/>
          </a:xfrm>
        </p:spPr>
        <p:txBody>
          <a:bodyPr/>
          <a:lstStyle/>
          <a:p>
            <a:pPr eaLnBrk="1" hangingPunct="1">
              <a:defRPr/>
            </a:pPr>
            <a:r>
              <a:rPr lang="en-US" dirty="0"/>
              <a:t>Folk Housing</a:t>
            </a:r>
          </a:p>
        </p:txBody>
      </p:sp>
      <p:sp>
        <p:nvSpPr>
          <p:cNvPr id="22531" name="Rectangle 3">
            <a:extLst>
              <a:ext uri="{FF2B5EF4-FFF2-40B4-BE49-F238E27FC236}">
                <a16:creationId xmlns:a16="http://schemas.microsoft.com/office/drawing/2014/main" id="{809D3D8B-29B7-E841-A554-D7644CD3F4FB}"/>
              </a:ext>
            </a:extLst>
          </p:cNvPr>
          <p:cNvSpPr>
            <a:spLocks noGrp="1" noRot="1" noChangeArrowheads="1"/>
          </p:cNvSpPr>
          <p:nvPr>
            <p:ph sz="half" idx="1"/>
          </p:nvPr>
        </p:nvSpPr>
        <p:spPr>
          <a:xfrm>
            <a:off x="1422400" y="2142893"/>
            <a:ext cx="4495800" cy="5562600"/>
          </a:xfrm>
        </p:spPr>
        <p:txBody>
          <a:bodyPr/>
          <a:lstStyle/>
          <a:p>
            <a:pPr eaLnBrk="1" hangingPunct="1">
              <a:defRPr/>
            </a:pPr>
            <a:r>
              <a:rPr lang="en-US" dirty="0"/>
              <a:t>The house is a product of both cultural traditions and natural conditions</a:t>
            </a:r>
          </a:p>
          <a:p>
            <a:pPr lvl="1" eaLnBrk="1" hangingPunct="1">
              <a:buFont typeface="Wingdings" pitchFamily="-112" charset="2"/>
              <a:buChar char="§"/>
              <a:defRPr/>
            </a:pPr>
            <a:r>
              <a:rPr lang="en-US" dirty="0">
                <a:hlinkClick r:id="rId3"/>
              </a:rPr>
              <a:t>Reflection of cultural heritage, current fashion, functional needs, and the impact of the environment</a:t>
            </a:r>
            <a:endParaRPr lang="en-US" dirty="0"/>
          </a:p>
          <a:p>
            <a:pPr eaLnBrk="1" hangingPunct="1">
              <a:buFont typeface="Arial" charset="0"/>
              <a:buNone/>
              <a:defRPr/>
            </a:pPr>
            <a:endParaRPr lang="en-US" dirty="0"/>
          </a:p>
          <a:p>
            <a:pPr eaLnBrk="1" hangingPunct="1">
              <a:defRPr/>
            </a:pPr>
            <a:endParaRPr lang="en-US" dirty="0"/>
          </a:p>
          <a:p>
            <a:pPr eaLnBrk="1" hangingPunct="1">
              <a:buFont typeface="Arial" charset="0"/>
              <a:buNone/>
              <a:defRPr/>
            </a:pPr>
            <a:endParaRPr lang="en-US" dirty="0"/>
          </a:p>
        </p:txBody>
      </p:sp>
      <p:pic>
        <p:nvPicPr>
          <p:cNvPr id="46084" name="Picture 5" descr="structure1">
            <a:extLst>
              <a:ext uri="{FF2B5EF4-FFF2-40B4-BE49-F238E27FC236}">
                <a16:creationId xmlns:a16="http://schemas.microsoft.com/office/drawing/2014/main" id="{5DC47FB4-3FF7-AA49-9BCB-264D262AB5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4267201"/>
            <a:ext cx="2438400"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7" descr="http://www.visitchinaguide.org/Photo_Gallery/Chinese_buildings/big_pic/Folk-house-of-the-Dai.jpg">
            <a:extLst>
              <a:ext uri="{FF2B5EF4-FFF2-40B4-BE49-F238E27FC236}">
                <a16:creationId xmlns:a16="http://schemas.microsoft.com/office/drawing/2014/main" id="{5F2572BE-0D3A-364A-9156-893B68D870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990600"/>
            <a:ext cx="4267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9" descr="http://www.european-toys.com/Portals/0/EU2k7/IMG_1159.JPG">
            <a:extLst>
              <a:ext uri="{FF2B5EF4-FFF2-40B4-BE49-F238E27FC236}">
                <a16:creationId xmlns:a16="http://schemas.microsoft.com/office/drawing/2014/main" id="{CF76F019-CED9-CD46-B68C-AF54DEF8952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29400" y="4191000"/>
            <a:ext cx="35560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46845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81F52D22-D307-0E47-8130-DCF5293C5B49}"/>
              </a:ext>
            </a:extLst>
          </p:cNvPr>
          <p:cNvSpPr>
            <a:spLocks noGrp="1" noRot="1" noChangeArrowheads="1"/>
          </p:cNvSpPr>
          <p:nvPr>
            <p:ph type="title"/>
          </p:nvPr>
        </p:nvSpPr>
        <p:spPr/>
        <p:txBody>
          <a:bodyPr/>
          <a:lstStyle/>
          <a:p>
            <a:pPr eaLnBrk="1" hangingPunct="1">
              <a:defRPr/>
            </a:pPr>
            <a:r>
              <a:rPr lang="en-US"/>
              <a:t>Distinctive Building Materials</a:t>
            </a:r>
          </a:p>
        </p:txBody>
      </p:sp>
      <p:sp>
        <p:nvSpPr>
          <p:cNvPr id="25603" name="Rectangle 3">
            <a:extLst>
              <a:ext uri="{FF2B5EF4-FFF2-40B4-BE49-F238E27FC236}">
                <a16:creationId xmlns:a16="http://schemas.microsoft.com/office/drawing/2014/main" id="{B3C5B59E-55CF-8846-BE5F-BAB1621C76B4}"/>
              </a:ext>
            </a:extLst>
          </p:cNvPr>
          <p:cNvSpPr>
            <a:spLocks noGrp="1" noRot="1" noChangeArrowheads="1"/>
          </p:cNvSpPr>
          <p:nvPr>
            <p:ph sz="half" idx="1"/>
          </p:nvPr>
        </p:nvSpPr>
        <p:spPr>
          <a:xfrm>
            <a:off x="1524000" y="2286000"/>
            <a:ext cx="4495800" cy="4572000"/>
          </a:xfrm>
        </p:spPr>
        <p:txBody>
          <a:bodyPr/>
          <a:lstStyle/>
          <a:p>
            <a:pPr eaLnBrk="1" hangingPunct="1">
              <a:defRPr/>
            </a:pPr>
            <a:r>
              <a:rPr lang="en-US" dirty="0"/>
              <a:t>Type of building materials used to construct folk houses is influenced partly by resources available</a:t>
            </a:r>
          </a:p>
          <a:p>
            <a:pPr lvl="1" eaLnBrk="1" hangingPunct="1">
              <a:buFont typeface="Wingdings" pitchFamily="-112" charset="2"/>
              <a:buChar char="§"/>
              <a:defRPr/>
            </a:pPr>
            <a:r>
              <a:rPr lang="en-US" dirty="0"/>
              <a:t>Two most common materials are wood and brick</a:t>
            </a:r>
          </a:p>
          <a:p>
            <a:pPr lvl="2" eaLnBrk="1" hangingPunct="1">
              <a:defRPr/>
            </a:pPr>
            <a:r>
              <a:rPr lang="en-US" dirty="0"/>
              <a:t>Wood preferred because it is easy to build with</a:t>
            </a:r>
          </a:p>
          <a:p>
            <a:pPr lvl="3" eaLnBrk="1" hangingPunct="1">
              <a:buFont typeface="Wingdings" pitchFamily="-112" charset="2"/>
              <a:buChar char="§"/>
              <a:defRPr/>
            </a:pPr>
            <a:r>
              <a:rPr lang="en-US" dirty="0"/>
              <a:t>Log cabins in forested regions</a:t>
            </a:r>
          </a:p>
        </p:txBody>
      </p:sp>
      <p:sp>
        <p:nvSpPr>
          <p:cNvPr id="5" name="Content Placeholder 4">
            <a:extLst>
              <a:ext uri="{FF2B5EF4-FFF2-40B4-BE49-F238E27FC236}">
                <a16:creationId xmlns:a16="http://schemas.microsoft.com/office/drawing/2014/main" id="{569F8BB0-E8CD-9146-AA83-1F0FE2FCB9C3}"/>
              </a:ext>
            </a:extLst>
          </p:cNvPr>
          <p:cNvSpPr>
            <a:spLocks noGrp="1"/>
          </p:cNvSpPr>
          <p:nvPr>
            <p:ph sz="half" idx="2"/>
          </p:nvPr>
        </p:nvSpPr>
        <p:spPr/>
        <p:txBody>
          <a:bodyPr/>
          <a:lstStyle/>
          <a:p>
            <a:pPr eaLnBrk="1" hangingPunct="1">
              <a:defRPr/>
            </a:pPr>
            <a:r>
              <a:rPr lang="en-US" dirty="0"/>
              <a:t>Choice of building materials is influenced both by social factors and what is available in the environment</a:t>
            </a:r>
          </a:p>
          <a:p>
            <a:pPr lvl="1" eaLnBrk="1" hangingPunct="1">
              <a:buFont typeface="Wingdings" pitchFamily="-112" charset="2"/>
              <a:buChar char="§"/>
              <a:defRPr/>
            </a:pPr>
            <a:r>
              <a:rPr lang="en-US" dirty="0"/>
              <a:t>Hot, dry climates - bricks</a:t>
            </a:r>
          </a:p>
          <a:p>
            <a:pPr eaLnBrk="1" hangingPunct="1">
              <a:defRPr/>
            </a:pPr>
            <a:endParaRPr lang="en-US" dirty="0"/>
          </a:p>
        </p:txBody>
      </p:sp>
      <p:pic>
        <p:nvPicPr>
          <p:cNvPr id="47109" name="Picture 7" descr="http://www.travel-pictures-gallery.com/images/mali/timbuktu/timbuktu-0036.jpg">
            <a:extLst>
              <a:ext uri="{FF2B5EF4-FFF2-40B4-BE49-F238E27FC236}">
                <a16:creationId xmlns:a16="http://schemas.microsoft.com/office/drawing/2014/main" id="{3344937B-FAD8-3142-85EE-CA0F594946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4222750"/>
            <a:ext cx="3962400" cy="263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20570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5722031F-6D02-F348-A0F5-EDADE3E3253C}"/>
              </a:ext>
            </a:extLst>
          </p:cNvPr>
          <p:cNvSpPr>
            <a:spLocks noGrp="1" noRot="1" noChangeArrowheads="1"/>
          </p:cNvSpPr>
          <p:nvPr>
            <p:ph type="title"/>
          </p:nvPr>
        </p:nvSpPr>
        <p:spPr/>
        <p:txBody>
          <a:bodyPr/>
          <a:lstStyle/>
          <a:p>
            <a:pPr eaLnBrk="1" hangingPunct="1">
              <a:defRPr/>
            </a:pPr>
            <a:r>
              <a:rPr lang="en-US"/>
              <a:t>Himalayan Art</a:t>
            </a:r>
          </a:p>
        </p:txBody>
      </p:sp>
      <p:sp>
        <p:nvSpPr>
          <p:cNvPr id="13315" name="Rectangle 3">
            <a:extLst>
              <a:ext uri="{FF2B5EF4-FFF2-40B4-BE49-F238E27FC236}">
                <a16:creationId xmlns:a16="http://schemas.microsoft.com/office/drawing/2014/main" id="{0DF3842A-218B-0241-B3C6-F50389B8F195}"/>
              </a:ext>
            </a:extLst>
          </p:cNvPr>
          <p:cNvSpPr>
            <a:spLocks noGrp="1" noRot="1" noChangeArrowheads="1"/>
          </p:cNvSpPr>
          <p:nvPr>
            <p:ph sz="half" idx="1"/>
          </p:nvPr>
        </p:nvSpPr>
        <p:spPr>
          <a:xfrm>
            <a:off x="1509134" y="2204538"/>
            <a:ext cx="4495800" cy="4337023"/>
          </a:xfrm>
        </p:spPr>
        <p:txBody>
          <a:bodyPr/>
          <a:lstStyle/>
          <a:p>
            <a:pPr eaLnBrk="1" hangingPunct="1">
              <a:lnSpc>
                <a:spcPct val="90000"/>
              </a:lnSpc>
              <a:defRPr/>
            </a:pPr>
            <a:r>
              <a:rPr lang="en-US" dirty="0"/>
              <a:t>Study of Himalaya Mountains</a:t>
            </a:r>
          </a:p>
          <a:p>
            <a:pPr eaLnBrk="1" hangingPunct="1">
              <a:lnSpc>
                <a:spcPct val="90000"/>
              </a:lnSpc>
              <a:defRPr/>
            </a:pPr>
            <a:r>
              <a:rPr lang="en-US" dirty="0"/>
              <a:t>Distinct views of the physical environment emerge among neighboring cultural groups that are isolated</a:t>
            </a:r>
          </a:p>
          <a:p>
            <a:pPr lvl="1" eaLnBrk="1" hangingPunct="1">
              <a:lnSpc>
                <a:spcPct val="90000"/>
              </a:lnSpc>
              <a:buFont typeface="Wingdings" pitchFamily="-112" charset="2"/>
              <a:buChar char="§"/>
              <a:defRPr/>
            </a:pPr>
            <a:r>
              <a:rPr lang="en-US" dirty="0"/>
              <a:t>Four religious groups</a:t>
            </a:r>
          </a:p>
          <a:p>
            <a:pPr lvl="2" eaLnBrk="1" hangingPunct="1">
              <a:lnSpc>
                <a:spcPct val="90000"/>
              </a:lnSpc>
              <a:defRPr/>
            </a:pPr>
            <a:r>
              <a:rPr lang="en-US" dirty="0"/>
              <a:t>Tibetan Buddhists in north</a:t>
            </a:r>
          </a:p>
          <a:p>
            <a:pPr lvl="2" eaLnBrk="1" hangingPunct="1">
              <a:lnSpc>
                <a:spcPct val="90000"/>
              </a:lnSpc>
              <a:defRPr/>
            </a:pPr>
            <a:r>
              <a:rPr lang="en-US" dirty="0"/>
              <a:t>Hindus in the south</a:t>
            </a:r>
          </a:p>
          <a:p>
            <a:pPr lvl="2" eaLnBrk="1" hangingPunct="1">
              <a:lnSpc>
                <a:spcPct val="90000"/>
              </a:lnSpc>
              <a:defRPr/>
            </a:pPr>
            <a:r>
              <a:rPr lang="en-US" dirty="0"/>
              <a:t>Animists in the east</a:t>
            </a:r>
          </a:p>
          <a:p>
            <a:pPr lvl="2" eaLnBrk="1" hangingPunct="1">
              <a:lnSpc>
                <a:spcPct val="90000"/>
              </a:lnSpc>
              <a:defRPr/>
            </a:pPr>
            <a:r>
              <a:rPr lang="en-US" dirty="0"/>
              <a:t>Muslims in the west</a:t>
            </a:r>
          </a:p>
          <a:p>
            <a:pPr eaLnBrk="1" hangingPunct="1">
              <a:lnSpc>
                <a:spcPct val="90000"/>
              </a:lnSpc>
              <a:buFont typeface="Arial" charset="0"/>
              <a:buNone/>
              <a:defRPr/>
            </a:pPr>
            <a:endParaRPr lang="en-US" dirty="0"/>
          </a:p>
        </p:txBody>
      </p:sp>
      <p:sp>
        <p:nvSpPr>
          <p:cNvPr id="8" name="Content Placeholder 7">
            <a:extLst>
              <a:ext uri="{FF2B5EF4-FFF2-40B4-BE49-F238E27FC236}">
                <a16:creationId xmlns:a16="http://schemas.microsoft.com/office/drawing/2014/main" id="{AF4C6A61-790D-9F49-9B8D-4D6E901DDF54}"/>
              </a:ext>
            </a:extLst>
          </p:cNvPr>
          <p:cNvSpPr>
            <a:spLocks noGrp="1"/>
          </p:cNvSpPr>
          <p:nvPr>
            <p:ph sz="half" idx="2"/>
          </p:nvPr>
        </p:nvSpPr>
        <p:spPr>
          <a:xfrm>
            <a:off x="6172200" y="1828800"/>
            <a:ext cx="4495800" cy="5029200"/>
          </a:xfrm>
        </p:spPr>
        <p:txBody>
          <a:bodyPr/>
          <a:lstStyle/>
          <a:p>
            <a:pPr lvl="1" eaLnBrk="1" hangingPunct="1">
              <a:lnSpc>
                <a:spcPct val="90000"/>
              </a:lnSpc>
              <a:buFont typeface="Wingdings" pitchFamily="-112" charset="2"/>
              <a:buNone/>
              <a:defRPr/>
            </a:pPr>
            <a:endParaRPr lang="en-US"/>
          </a:p>
          <a:p>
            <a:pPr eaLnBrk="1" hangingPunct="1">
              <a:lnSpc>
                <a:spcPct val="90000"/>
              </a:lnSpc>
              <a:defRPr/>
            </a:pPr>
            <a:r>
              <a:rPr lang="en-US"/>
              <a:t>Through paintings each group revealed how their folk culture mirrored their religion and views of the environment</a:t>
            </a:r>
          </a:p>
          <a:p>
            <a:pPr eaLnBrk="1" hangingPunct="1">
              <a:buFont typeface="Arial" charset="0"/>
              <a:buNone/>
              <a:defRPr/>
            </a:pPr>
            <a:endParaRPr lang="en-US"/>
          </a:p>
        </p:txBody>
      </p:sp>
      <p:pic>
        <p:nvPicPr>
          <p:cNvPr id="51205" name="Picture 5" descr="china-himalayas">
            <a:hlinkClick r:id="rId3"/>
            <a:extLst>
              <a:ext uri="{FF2B5EF4-FFF2-40B4-BE49-F238E27FC236}">
                <a16:creationId xmlns:a16="http://schemas.microsoft.com/office/drawing/2014/main" id="{755D0A85-260E-CD46-A433-D43CACBAF7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1240" y="133350"/>
            <a:ext cx="2587625" cy="1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6" name="Picture 7" descr="himalayas">
            <a:hlinkClick r:id="rId5"/>
            <a:extLst>
              <a:ext uri="{FF2B5EF4-FFF2-40B4-BE49-F238E27FC236}">
                <a16:creationId xmlns:a16="http://schemas.microsoft.com/office/drawing/2014/main" id="{EFE35149-A3F0-B343-9B27-AB36555D5D0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53400" y="0"/>
            <a:ext cx="2514600" cy="171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7" name="Picture 8" descr="http://www.tripthought.com/india/images/India-Himalayas-3.PNG">
            <a:extLst>
              <a:ext uri="{FF2B5EF4-FFF2-40B4-BE49-F238E27FC236}">
                <a16:creationId xmlns:a16="http://schemas.microsoft.com/office/drawing/2014/main" id="{B77F5CC8-F186-C745-AFE7-501CACCEB13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7503" y="3328639"/>
            <a:ext cx="18764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4410155"/>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779FBC86-EBFB-C445-88CF-96C17B3BCE80}"/>
              </a:ext>
            </a:extLst>
          </p:cNvPr>
          <p:cNvSpPr>
            <a:spLocks noGrp="1" noRot="1" noChangeArrowheads="1"/>
          </p:cNvSpPr>
          <p:nvPr>
            <p:ph type="title"/>
          </p:nvPr>
        </p:nvSpPr>
        <p:spPr>
          <a:xfrm>
            <a:off x="1407842" y="591015"/>
            <a:ext cx="4419600" cy="762000"/>
          </a:xfrm>
        </p:spPr>
        <p:txBody>
          <a:bodyPr>
            <a:normAutofit fontScale="90000"/>
          </a:bodyPr>
          <a:lstStyle/>
          <a:p>
            <a:pPr algn="l" eaLnBrk="1" hangingPunct="1">
              <a:defRPr/>
            </a:pPr>
            <a:r>
              <a:rPr lang="en-US" sz="4000" dirty="0"/>
              <a:t>Tibetan Buddhists</a:t>
            </a:r>
          </a:p>
        </p:txBody>
      </p:sp>
      <p:sp>
        <p:nvSpPr>
          <p:cNvPr id="14339" name="Rectangle 3">
            <a:extLst>
              <a:ext uri="{FF2B5EF4-FFF2-40B4-BE49-F238E27FC236}">
                <a16:creationId xmlns:a16="http://schemas.microsoft.com/office/drawing/2014/main" id="{73AEE25C-98E3-894D-BC11-D30D8A9DAB8C}"/>
              </a:ext>
            </a:extLst>
          </p:cNvPr>
          <p:cNvSpPr>
            <a:spLocks noGrp="1" noRot="1" noChangeArrowheads="1"/>
          </p:cNvSpPr>
          <p:nvPr>
            <p:ph type="body" idx="1"/>
          </p:nvPr>
        </p:nvSpPr>
        <p:spPr>
          <a:xfrm>
            <a:off x="6324600" y="144966"/>
            <a:ext cx="4343400" cy="4354010"/>
          </a:xfrm>
        </p:spPr>
        <p:txBody>
          <a:bodyPr/>
          <a:lstStyle/>
          <a:p>
            <a:pPr eaLnBrk="1" hangingPunct="1">
              <a:defRPr/>
            </a:pPr>
            <a:r>
              <a:rPr lang="en-US" sz="2800" dirty="0"/>
              <a:t>Idealized divine figures</a:t>
            </a:r>
          </a:p>
          <a:p>
            <a:pPr lvl="1" eaLnBrk="1" hangingPunct="1">
              <a:buFont typeface="Wingdings" pitchFamily="-112" charset="2"/>
              <a:buChar char="§"/>
              <a:defRPr/>
            </a:pPr>
            <a:r>
              <a:rPr lang="en-US" sz="2400" dirty="0"/>
              <a:t>monks and saints</a:t>
            </a:r>
          </a:p>
          <a:p>
            <a:pPr eaLnBrk="1" hangingPunct="1">
              <a:defRPr/>
            </a:pPr>
            <a:r>
              <a:rPr lang="en-US" sz="2800" dirty="0"/>
              <a:t>Some depicted as bizarre and terrifying</a:t>
            </a:r>
          </a:p>
          <a:p>
            <a:pPr lvl="1" eaLnBrk="1" hangingPunct="1">
              <a:buFont typeface="Wingdings" pitchFamily="-112" charset="2"/>
              <a:buChar char="§"/>
              <a:defRPr/>
            </a:pPr>
            <a:r>
              <a:rPr lang="en-US" sz="2400" dirty="0"/>
              <a:t>perhaps reflecting the inhospitable environment</a:t>
            </a:r>
          </a:p>
        </p:txBody>
      </p:sp>
      <p:pic>
        <p:nvPicPr>
          <p:cNvPr id="52228" name="Picture 5" descr="2721910405_98c2738baa">
            <a:extLst>
              <a:ext uri="{FF2B5EF4-FFF2-40B4-BE49-F238E27FC236}">
                <a16:creationId xmlns:a16="http://schemas.microsoft.com/office/drawing/2014/main" id="{E7834AED-C543-7D4D-95D3-9D1CD92EC1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3679902"/>
            <a:ext cx="4762500" cy="303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9" name="Picture 7" descr="2_altankhan">
            <a:extLst>
              <a:ext uri="{FF2B5EF4-FFF2-40B4-BE49-F238E27FC236}">
                <a16:creationId xmlns:a16="http://schemas.microsoft.com/office/drawing/2014/main" id="{3B59CF1E-4EF9-C644-B084-56EB797665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8412" y="2024488"/>
            <a:ext cx="4061871" cy="4287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4638845"/>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80520BF9-09B5-7641-A646-48558324E477}"/>
              </a:ext>
            </a:extLst>
          </p:cNvPr>
          <p:cNvSpPr>
            <a:spLocks noGrp="1" noRot="1" noChangeArrowheads="1"/>
          </p:cNvSpPr>
          <p:nvPr>
            <p:ph type="title"/>
          </p:nvPr>
        </p:nvSpPr>
        <p:spPr>
          <a:xfrm>
            <a:off x="1444625" y="994858"/>
            <a:ext cx="4498975" cy="1143000"/>
          </a:xfrm>
        </p:spPr>
        <p:txBody>
          <a:bodyPr/>
          <a:lstStyle/>
          <a:p>
            <a:pPr eaLnBrk="1" hangingPunct="1">
              <a:defRPr/>
            </a:pPr>
            <a:r>
              <a:rPr lang="en-US" dirty="0"/>
              <a:t>Hindu</a:t>
            </a:r>
          </a:p>
        </p:txBody>
      </p:sp>
      <p:sp>
        <p:nvSpPr>
          <p:cNvPr id="15363" name="Rectangle 3">
            <a:extLst>
              <a:ext uri="{FF2B5EF4-FFF2-40B4-BE49-F238E27FC236}">
                <a16:creationId xmlns:a16="http://schemas.microsoft.com/office/drawing/2014/main" id="{A6779D13-0B05-0D4B-89CE-BBE9E985C148}"/>
              </a:ext>
            </a:extLst>
          </p:cNvPr>
          <p:cNvSpPr>
            <a:spLocks noGrp="1" noRot="1" noChangeArrowheads="1"/>
          </p:cNvSpPr>
          <p:nvPr>
            <p:ph type="body" idx="1"/>
          </p:nvPr>
        </p:nvSpPr>
        <p:spPr>
          <a:xfrm>
            <a:off x="1219200" y="2137858"/>
            <a:ext cx="4724400" cy="4491542"/>
          </a:xfrm>
        </p:spPr>
        <p:txBody>
          <a:bodyPr/>
          <a:lstStyle/>
          <a:p>
            <a:pPr eaLnBrk="1" hangingPunct="1">
              <a:defRPr/>
            </a:pPr>
            <a:r>
              <a:rPr lang="en-US" dirty="0"/>
              <a:t>Scenes of everyday life and familiar local scenes</a:t>
            </a:r>
          </a:p>
          <a:p>
            <a:pPr lvl="1" eaLnBrk="1" hangingPunct="1">
              <a:buFont typeface="Wingdings" pitchFamily="-112" charset="2"/>
              <a:buChar char="§"/>
              <a:defRPr/>
            </a:pPr>
            <a:r>
              <a:rPr lang="en-US" dirty="0"/>
              <a:t>Portrayed a deity in domestic scenes</a:t>
            </a:r>
          </a:p>
          <a:p>
            <a:pPr lvl="1" eaLnBrk="1" hangingPunct="1">
              <a:buFont typeface="Wingdings" pitchFamily="-112" charset="2"/>
              <a:buChar char="§"/>
              <a:defRPr/>
            </a:pPr>
            <a:r>
              <a:rPr lang="en-US" dirty="0"/>
              <a:t>Frequently represented region’s violent and extreme climatic conditions</a:t>
            </a:r>
          </a:p>
        </p:txBody>
      </p:sp>
      <p:pic>
        <p:nvPicPr>
          <p:cNvPr id="53252" name="Picture 5" descr="tirukkural_art_by_s__4cc7d8">
            <a:extLst>
              <a:ext uri="{FF2B5EF4-FFF2-40B4-BE49-F238E27FC236}">
                <a16:creationId xmlns:a16="http://schemas.microsoft.com/office/drawing/2014/main" id="{6C5EA7CD-5A9D-C546-BDF2-364FE59821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0567" y="304800"/>
            <a:ext cx="4219575"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0751954"/>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7D317BD0-60A8-664B-8EFF-2E60F0BC1C10}"/>
              </a:ext>
            </a:extLst>
          </p:cNvPr>
          <p:cNvSpPr>
            <a:spLocks noGrp="1" noRot="1" noChangeArrowheads="1"/>
          </p:cNvSpPr>
          <p:nvPr>
            <p:ph type="title"/>
          </p:nvPr>
        </p:nvSpPr>
        <p:spPr>
          <a:xfrm>
            <a:off x="1524000" y="882578"/>
            <a:ext cx="9603275" cy="1049235"/>
          </a:xfrm>
        </p:spPr>
        <p:txBody>
          <a:bodyPr/>
          <a:lstStyle/>
          <a:p>
            <a:pPr eaLnBrk="1" hangingPunct="1">
              <a:defRPr/>
            </a:pPr>
            <a:r>
              <a:rPr lang="en-US" dirty="0"/>
              <a:t>Muslims</a:t>
            </a:r>
          </a:p>
        </p:txBody>
      </p:sp>
      <p:sp>
        <p:nvSpPr>
          <p:cNvPr id="16387" name="Rectangle 3">
            <a:extLst>
              <a:ext uri="{FF2B5EF4-FFF2-40B4-BE49-F238E27FC236}">
                <a16:creationId xmlns:a16="http://schemas.microsoft.com/office/drawing/2014/main" id="{760C0383-54E8-FB44-A87D-70345D1B50BF}"/>
              </a:ext>
            </a:extLst>
          </p:cNvPr>
          <p:cNvSpPr>
            <a:spLocks noGrp="1" noRot="1" noChangeArrowheads="1"/>
          </p:cNvSpPr>
          <p:nvPr>
            <p:ph type="body" idx="1"/>
          </p:nvPr>
        </p:nvSpPr>
        <p:spPr>
          <a:xfrm>
            <a:off x="1524000" y="2219093"/>
            <a:ext cx="4419600" cy="4181707"/>
          </a:xfrm>
        </p:spPr>
        <p:txBody>
          <a:bodyPr/>
          <a:lstStyle/>
          <a:p>
            <a:pPr eaLnBrk="1" hangingPunct="1">
              <a:defRPr/>
            </a:pPr>
            <a:r>
              <a:rPr lang="en-US" dirty="0"/>
              <a:t>Western Region’s beautiful plants and flowers</a:t>
            </a:r>
          </a:p>
          <a:p>
            <a:pPr lvl="1" eaLnBrk="1" hangingPunct="1">
              <a:buFont typeface="Wingdings" pitchFamily="-112" charset="2"/>
              <a:buChar char="§"/>
              <a:defRPr/>
            </a:pPr>
            <a:r>
              <a:rPr lang="en-US" dirty="0"/>
              <a:t>Faith doesn’t allow depiction of animate objects</a:t>
            </a:r>
          </a:p>
          <a:p>
            <a:pPr eaLnBrk="1" hangingPunct="1">
              <a:defRPr/>
            </a:pPr>
            <a:r>
              <a:rPr lang="en-US" dirty="0"/>
              <a:t>Do not depict harsh climatic conditions</a:t>
            </a:r>
          </a:p>
        </p:txBody>
      </p:sp>
      <p:pic>
        <p:nvPicPr>
          <p:cNvPr id="54276" name="Picture 5" descr="ImageServer">
            <a:extLst>
              <a:ext uri="{FF2B5EF4-FFF2-40B4-BE49-F238E27FC236}">
                <a16:creationId xmlns:a16="http://schemas.microsoft.com/office/drawing/2014/main" id="{FDEFBEAC-BB4E-E347-82FF-40E559C3A7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1" y="1524000"/>
            <a:ext cx="4424363"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5848969"/>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6424331D-D539-0249-8CFB-29D8911DB289}"/>
              </a:ext>
            </a:extLst>
          </p:cNvPr>
          <p:cNvSpPr>
            <a:spLocks noGrp="1" noRot="1" noChangeArrowheads="1"/>
          </p:cNvSpPr>
          <p:nvPr>
            <p:ph type="title"/>
          </p:nvPr>
        </p:nvSpPr>
        <p:spPr/>
        <p:txBody>
          <a:bodyPr/>
          <a:lstStyle/>
          <a:p>
            <a:pPr eaLnBrk="1" hangingPunct="1">
              <a:defRPr/>
            </a:pPr>
            <a:r>
              <a:rPr lang="en-US"/>
              <a:t>Animists</a:t>
            </a:r>
          </a:p>
        </p:txBody>
      </p:sp>
      <p:sp>
        <p:nvSpPr>
          <p:cNvPr id="17411" name="Rectangle 3">
            <a:extLst>
              <a:ext uri="{FF2B5EF4-FFF2-40B4-BE49-F238E27FC236}">
                <a16:creationId xmlns:a16="http://schemas.microsoft.com/office/drawing/2014/main" id="{6C99BBCE-88D4-7D4F-B742-B72975812B06}"/>
              </a:ext>
            </a:extLst>
          </p:cNvPr>
          <p:cNvSpPr>
            <a:spLocks noGrp="1" noRot="1" noChangeArrowheads="1"/>
          </p:cNvSpPr>
          <p:nvPr>
            <p:ph sz="half" idx="1"/>
          </p:nvPr>
        </p:nvSpPr>
        <p:spPr>
          <a:xfrm>
            <a:off x="1524000" y="2141034"/>
            <a:ext cx="4495800" cy="4716966"/>
          </a:xfrm>
        </p:spPr>
        <p:txBody>
          <a:bodyPr/>
          <a:lstStyle/>
          <a:p>
            <a:pPr eaLnBrk="1" hangingPunct="1">
              <a:defRPr/>
            </a:pPr>
            <a:r>
              <a:rPr lang="en-US" dirty="0"/>
              <a:t>From Burma and SE Asia</a:t>
            </a:r>
          </a:p>
          <a:p>
            <a:pPr eaLnBrk="1" hangingPunct="1">
              <a:defRPr/>
            </a:pPr>
            <a:r>
              <a:rPr lang="en-US" dirty="0"/>
              <a:t>Paint symbols and designs that derive from religion rather than local environments</a:t>
            </a:r>
          </a:p>
        </p:txBody>
      </p:sp>
      <p:sp>
        <p:nvSpPr>
          <p:cNvPr id="8" name="Content Placeholder 7">
            <a:extLst>
              <a:ext uri="{FF2B5EF4-FFF2-40B4-BE49-F238E27FC236}">
                <a16:creationId xmlns:a16="http://schemas.microsoft.com/office/drawing/2014/main" id="{782318CE-169F-274C-A27C-EB7F313D0E83}"/>
              </a:ext>
            </a:extLst>
          </p:cNvPr>
          <p:cNvSpPr>
            <a:spLocks noGrp="1"/>
          </p:cNvSpPr>
          <p:nvPr>
            <p:ph sz="half" idx="2"/>
          </p:nvPr>
        </p:nvSpPr>
        <p:spPr/>
        <p:txBody>
          <a:bodyPr/>
          <a:lstStyle/>
          <a:p>
            <a:pPr eaLnBrk="1" hangingPunct="1">
              <a:buFont typeface="Arial" pitchFamily="-112" charset="0"/>
              <a:buChar char="►"/>
              <a:defRPr/>
            </a:pPr>
            <a:endParaRPr lang="en-US" dirty="0"/>
          </a:p>
        </p:txBody>
      </p:sp>
      <p:pic>
        <p:nvPicPr>
          <p:cNvPr id="55301" name="Picture 6" descr="http://www.mysterydance.com/himalayanmasks/images/4.jpeg">
            <a:extLst>
              <a:ext uri="{FF2B5EF4-FFF2-40B4-BE49-F238E27FC236}">
                <a16:creationId xmlns:a16="http://schemas.microsoft.com/office/drawing/2014/main" id="{3BED9C9B-348C-C54F-A230-F025E96459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1" y="1828800"/>
            <a:ext cx="3249613"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2" name="Picture 8" descr="http://static.skynetblogs.be/media/137887/1490268778.2.jpg">
            <a:extLst>
              <a:ext uri="{FF2B5EF4-FFF2-40B4-BE49-F238E27FC236}">
                <a16:creationId xmlns:a16="http://schemas.microsoft.com/office/drawing/2014/main" id="{D188A01A-7DC5-6447-A5EF-86A17FD5AB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883" y="3934522"/>
            <a:ext cx="2057400" cy="257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4474013"/>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4516C8A-B1E6-1D49-9AFF-7448059EC836}"/>
              </a:ext>
            </a:extLst>
          </p:cNvPr>
          <p:cNvPicPr>
            <a:picLocks noChangeAspect="1"/>
          </p:cNvPicPr>
          <p:nvPr/>
        </p:nvPicPr>
        <p:blipFill>
          <a:blip r:embed="rId2"/>
          <a:stretch>
            <a:fillRect/>
          </a:stretch>
        </p:blipFill>
        <p:spPr>
          <a:xfrm>
            <a:off x="1750740" y="250591"/>
            <a:ext cx="8876836" cy="6223000"/>
          </a:xfrm>
          <a:prstGeom prst="rect">
            <a:avLst/>
          </a:prstGeom>
        </p:spPr>
      </p:pic>
    </p:spTree>
    <p:extLst>
      <p:ext uri="{BB962C8B-B14F-4D97-AF65-F5344CB8AC3E}">
        <p14:creationId xmlns:p14="http://schemas.microsoft.com/office/powerpoint/2010/main" val="27563324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A927EE0C-C936-AF4E-AF83-EE64B908C8B5}"/>
              </a:ext>
            </a:extLst>
          </p:cNvPr>
          <p:cNvSpPr>
            <a:spLocks noGrp="1" noChangeArrowheads="1"/>
          </p:cNvSpPr>
          <p:nvPr>
            <p:ph type="title" idx="4294967295"/>
          </p:nvPr>
        </p:nvSpPr>
        <p:spPr>
          <a:xfrm>
            <a:off x="1861456" y="440474"/>
            <a:ext cx="8806543" cy="1143000"/>
          </a:xfrm>
        </p:spPr>
        <p:txBody>
          <a:bodyPr anchor="b">
            <a:normAutofit/>
          </a:bodyPr>
          <a:lstStyle/>
          <a:p>
            <a:r>
              <a:rPr lang="en-US" altLang="en-US" sz="2800" dirty="0"/>
              <a:t>Negative Environmental Impacts (Environmental Degradation) </a:t>
            </a:r>
          </a:p>
        </p:txBody>
      </p:sp>
      <p:sp>
        <p:nvSpPr>
          <p:cNvPr id="38915" name="Rectangle 3">
            <a:extLst>
              <a:ext uri="{FF2B5EF4-FFF2-40B4-BE49-F238E27FC236}">
                <a16:creationId xmlns:a16="http://schemas.microsoft.com/office/drawing/2014/main" id="{C9416460-6590-7548-AB15-7A506EF51BD9}"/>
              </a:ext>
            </a:extLst>
          </p:cNvPr>
          <p:cNvSpPr>
            <a:spLocks noGrp="1" noChangeArrowheads="1"/>
          </p:cNvSpPr>
          <p:nvPr>
            <p:ph type="body" idx="4294967295"/>
          </p:nvPr>
        </p:nvSpPr>
        <p:spPr>
          <a:xfrm>
            <a:off x="1981200" y="2057401"/>
            <a:ext cx="8229600" cy="3150219"/>
          </a:xfrm>
        </p:spPr>
        <p:txBody>
          <a:bodyPr/>
          <a:lstStyle/>
          <a:p>
            <a:r>
              <a:rPr lang="en-US" altLang="en-US" dirty="0"/>
              <a:t>Increased demand for natural resources</a:t>
            </a:r>
          </a:p>
          <a:p>
            <a:pPr lvl="1"/>
            <a:r>
              <a:rPr lang="en-US" altLang="en-US" dirty="0"/>
              <a:t>Depletion of resources and/or extinction of species</a:t>
            </a:r>
          </a:p>
          <a:p>
            <a:pPr lvl="1"/>
            <a:r>
              <a:rPr lang="en-US" altLang="en-US" dirty="0"/>
              <a:t>Inefficient use of resources</a:t>
            </a:r>
          </a:p>
          <a:p>
            <a:r>
              <a:rPr lang="en-US" altLang="en-US" dirty="0"/>
              <a:t>Pollution</a:t>
            </a:r>
          </a:p>
          <a:p>
            <a:pPr lvl="1"/>
            <a:r>
              <a:rPr lang="en-US" altLang="en-US" dirty="0"/>
              <a:t>Popular culture produces a lot of waste</a:t>
            </a:r>
          </a:p>
          <a:p>
            <a:pPr lvl="1"/>
            <a:r>
              <a:rPr lang="en-US" altLang="en-US" dirty="0"/>
              <a:t>Folk culture can also negatively impact the environment by ignoring natural processes</a:t>
            </a:r>
          </a:p>
          <a:p>
            <a:pPr lvl="1">
              <a:buFontTx/>
              <a:buNone/>
            </a:pPr>
            <a:endParaRPr lang="en-US" altLang="en-US" dirty="0"/>
          </a:p>
        </p:txBody>
      </p:sp>
    </p:spTree>
    <p:extLst>
      <p:ext uri="{BB962C8B-B14F-4D97-AF65-F5344CB8AC3E}">
        <p14:creationId xmlns:p14="http://schemas.microsoft.com/office/powerpoint/2010/main" val="31405040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B6080B25-4FD0-4242-9D23-786669CA8809}"/>
              </a:ext>
            </a:extLst>
          </p:cNvPr>
          <p:cNvSpPr>
            <a:spLocks noGrp="1" noChangeArrowheads="1"/>
          </p:cNvSpPr>
          <p:nvPr>
            <p:ph type="title"/>
          </p:nvPr>
        </p:nvSpPr>
        <p:spPr>
          <a:xfrm>
            <a:off x="1905000" y="1066800"/>
            <a:ext cx="7227849" cy="901700"/>
          </a:xfrm>
        </p:spPr>
        <p:txBody>
          <a:bodyPr>
            <a:normAutofit/>
          </a:bodyPr>
          <a:lstStyle/>
          <a:p>
            <a:r>
              <a:rPr lang="en-US" altLang="en-US" sz="2800" b="1" dirty="0"/>
              <a:t>How Much Should It Cost?</a:t>
            </a:r>
            <a:endParaRPr lang="en-US" altLang="en-US" sz="2800" dirty="0"/>
          </a:p>
        </p:txBody>
      </p:sp>
      <p:sp>
        <p:nvSpPr>
          <p:cNvPr id="55299" name="Rectangle 3">
            <a:extLst>
              <a:ext uri="{FF2B5EF4-FFF2-40B4-BE49-F238E27FC236}">
                <a16:creationId xmlns:a16="http://schemas.microsoft.com/office/drawing/2014/main" id="{E04AABB1-3DD2-6F4E-8416-AB2D555D8D14}"/>
              </a:ext>
            </a:extLst>
          </p:cNvPr>
          <p:cNvSpPr>
            <a:spLocks noGrp="1" noChangeArrowheads="1"/>
          </p:cNvSpPr>
          <p:nvPr>
            <p:ph type="body" idx="1"/>
          </p:nvPr>
        </p:nvSpPr>
        <p:spPr>
          <a:xfrm>
            <a:off x="1905000" y="2286000"/>
            <a:ext cx="8382000" cy="3505200"/>
          </a:xfrm>
        </p:spPr>
        <p:txBody>
          <a:bodyPr/>
          <a:lstStyle/>
          <a:p>
            <a:r>
              <a:rPr lang="en-US" altLang="en-US" dirty="0"/>
              <a:t>Something hard to obtain becomes valuable like gold and diamonds, which are nonrenewable resources. </a:t>
            </a:r>
          </a:p>
          <a:p>
            <a:r>
              <a:rPr lang="en-US" altLang="en-US" dirty="0"/>
              <a:t>Using similar thinking, some researchers believe that all the valuable services provided by a healthy ecosystem should be assigned a dollar value.</a:t>
            </a:r>
          </a:p>
          <a:p>
            <a:endParaRPr lang="en-US" altLang="en-US" dirty="0"/>
          </a:p>
        </p:txBody>
      </p:sp>
    </p:spTree>
    <p:extLst>
      <p:ext uri="{BB962C8B-B14F-4D97-AF65-F5344CB8AC3E}">
        <p14:creationId xmlns:p14="http://schemas.microsoft.com/office/powerpoint/2010/main" val="386711849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3A1FDC99-B6DC-FC40-9B90-14A9612F500C}"/>
              </a:ext>
            </a:extLst>
          </p:cNvPr>
          <p:cNvSpPr>
            <a:spLocks noGrp="1" noChangeArrowheads="1"/>
          </p:cNvSpPr>
          <p:nvPr>
            <p:ph type="title"/>
          </p:nvPr>
        </p:nvSpPr>
        <p:spPr>
          <a:xfrm>
            <a:off x="1981200" y="985024"/>
            <a:ext cx="7772400" cy="1447800"/>
          </a:xfrm>
        </p:spPr>
        <p:txBody>
          <a:bodyPr/>
          <a:lstStyle/>
          <a:p>
            <a:r>
              <a:rPr lang="en-US" altLang="en-US" sz="2400" dirty="0">
                <a:cs typeface="Arial" panose="020B0604020202020204" pitchFamily="34" charset="0"/>
              </a:rPr>
              <a:t>Interactions between human and environment</a:t>
            </a:r>
            <a:endParaRPr lang="en-US" altLang="en-US" sz="5000" dirty="0">
              <a:cs typeface="Arial" panose="020B0604020202020204" pitchFamily="34" charset="0"/>
            </a:endParaRPr>
          </a:p>
        </p:txBody>
      </p:sp>
      <p:sp>
        <p:nvSpPr>
          <p:cNvPr id="4099" name="Rectangle 3">
            <a:extLst>
              <a:ext uri="{FF2B5EF4-FFF2-40B4-BE49-F238E27FC236}">
                <a16:creationId xmlns:a16="http://schemas.microsoft.com/office/drawing/2014/main" id="{E5AF954E-667A-F443-82DD-39B438468CB4}"/>
              </a:ext>
            </a:extLst>
          </p:cNvPr>
          <p:cNvSpPr>
            <a:spLocks noGrp="1" noChangeArrowheads="1"/>
          </p:cNvSpPr>
          <p:nvPr>
            <p:ph type="body" idx="1"/>
          </p:nvPr>
        </p:nvSpPr>
        <p:spPr>
          <a:xfrm>
            <a:off x="1798134" y="2215377"/>
            <a:ext cx="8138532" cy="2209800"/>
          </a:xfrm>
        </p:spPr>
        <p:txBody>
          <a:bodyPr/>
          <a:lstStyle/>
          <a:p>
            <a:pPr>
              <a:lnSpc>
                <a:spcPct val="150000"/>
              </a:lnSpc>
            </a:pPr>
            <a:r>
              <a:rPr lang="en-US" altLang="en-US" dirty="0">
                <a:latin typeface="Arial" panose="020B0604020202020204" pitchFamily="34" charset="0"/>
                <a:cs typeface="Arial" panose="020B0604020202020204" pitchFamily="34" charset="0"/>
              </a:rPr>
              <a:t>A System is made up of two or more mutually interacting components</a:t>
            </a:r>
          </a:p>
        </p:txBody>
      </p:sp>
      <p:graphicFrame>
        <p:nvGraphicFramePr>
          <p:cNvPr id="4100" name="Object 4">
            <a:extLst>
              <a:ext uri="{FF2B5EF4-FFF2-40B4-BE49-F238E27FC236}">
                <a16:creationId xmlns:a16="http://schemas.microsoft.com/office/drawing/2014/main" id="{966056A3-ED67-5447-83C7-524CDF6F999B}"/>
              </a:ext>
            </a:extLst>
          </p:cNvPr>
          <p:cNvGraphicFramePr>
            <a:graphicFrameLocks noChangeAspect="1"/>
          </p:cNvGraphicFramePr>
          <p:nvPr/>
        </p:nvGraphicFramePr>
        <p:xfrm>
          <a:off x="7848600" y="5029200"/>
          <a:ext cx="2438400" cy="1443038"/>
        </p:xfrm>
        <a:graphic>
          <a:graphicData uri="http://schemas.openxmlformats.org/presentationml/2006/ole">
            <mc:AlternateContent xmlns:mc="http://schemas.openxmlformats.org/markup-compatibility/2006">
              <mc:Choice xmlns:v="urn:schemas-microsoft-com:vml" Requires="v">
                <p:oleObj spid="_x0000_s2054" name="Clip" r:id="rId3" imgW="4940300" imgH="2933700" progId="MS_ClipArt_Gallery.2">
                  <p:embed/>
                </p:oleObj>
              </mc:Choice>
              <mc:Fallback>
                <p:oleObj name="Clip" r:id="rId3" imgW="4940300" imgH="2933700" progId="MS_ClipArt_Gallery.2">
                  <p:embed/>
                  <p:pic>
                    <p:nvPicPr>
                      <p:cNvPr id="4100" name="Object 4">
                        <a:extLst>
                          <a:ext uri="{FF2B5EF4-FFF2-40B4-BE49-F238E27FC236}">
                            <a16:creationId xmlns:a16="http://schemas.microsoft.com/office/drawing/2014/main" id="{966056A3-ED67-5447-83C7-524CDF6F99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8600" y="5029200"/>
                        <a:ext cx="2438400" cy="1443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27573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a:extLst>
              <a:ext uri="{FF2B5EF4-FFF2-40B4-BE49-F238E27FC236}">
                <a16:creationId xmlns:a16="http://schemas.microsoft.com/office/drawing/2014/main" id="{C97A24EC-F00D-A74E-A40C-EA6D282347F7}"/>
              </a:ext>
            </a:extLst>
          </p:cNvPr>
          <p:cNvSpPr>
            <a:spLocks noGrp="1" noChangeArrowheads="1"/>
          </p:cNvSpPr>
          <p:nvPr>
            <p:ph type="title"/>
          </p:nvPr>
        </p:nvSpPr>
        <p:spPr>
          <a:xfrm>
            <a:off x="1942170" y="1254512"/>
            <a:ext cx="7772400" cy="1143000"/>
          </a:xfrm>
        </p:spPr>
        <p:txBody>
          <a:bodyPr>
            <a:normAutofit/>
          </a:bodyPr>
          <a:lstStyle/>
          <a:p>
            <a:r>
              <a:rPr lang="en-US" altLang="en-US" dirty="0">
                <a:cs typeface="Arial" panose="020B0604020202020204" pitchFamily="34" charset="0"/>
              </a:rPr>
              <a:t>Ecosystem</a:t>
            </a:r>
            <a:r>
              <a:rPr lang="en-US" altLang="en-US" dirty="0">
                <a:cs typeface="AngsanaUPC" panose="020B0604020202020204" pitchFamily="34" charset="0"/>
              </a:rPr>
              <a:t> </a:t>
            </a:r>
          </a:p>
        </p:txBody>
      </p:sp>
      <p:sp>
        <p:nvSpPr>
          <p:cNvPr id="5124" name="Rectangle 4">
            <a:extLst>
              <a:ext uri="{FF2B5EF4-FFF2-40B4-BE49-F238E27FC236}">
                <a16:creationId xmlns:a16="http://schemas.microsoft.com/office/drawing/2014/main" id="{90BF560B-0EE5-5F41-B61D-DC7E7E9967EE}"/>
              </a:ext>
            </a:extLst>
          </p:cNvPr>
          <p:cNvSpPr>
            <a:spLocks noGrp="1" noChangeArrowheads="1"/>
          </p:cNvSpPr>
          <p:nvPr>
            <p:ph type="body" idx="1"/>
          </p:nvPr>
        </p:nvSpPr>
        <p:spPr>
          <a:xfrm>
            <a:off x="2819400" y="2397512"/>
            <a:ext cx="6629400" cy="2631688"/>
          </a:xfrm>
        </p:spPr>
        <p:txBody>
          <a:bodyPr>
            <a:noAutofit/>
          </a:bodyPr>
          <a:lstStyle/>
          <a:p>
            <a:r>
              <a:rPr lang="en-US" altLang="en-US" dirty="0">
                <a:latin typeface="Arial" panose="020B0604020202020204" pitchFamily="34" charset="0"/>
                <a:cs typeface="Arial" panose="020B0604020202020204" pitchFamily="34" charset="0"/>
              </a:rPr>
              <a:t>Mutually interacting components, describable in broad term as: </a:t>
            </a:r>
          </a:p>
          <a:p>
            <a:pPr lvl="1"/>
            <a:r>
              <a:rPr lang="en-US" altLang="en-US" dirty="0">
                <a:latin typeface="Arial" panose="020B0604020202020204" pitchFamily="34" charset="0"/>
                <a:cs typeface="Arial" panose="020B0604020202020204" pitchFamily="34" charset="0"/>
              </a:rPr>
              <a:t>Climate (atmosphere),</a:t>
            </a:r>
          </a:p>
          <a:p>
            <a:pPr lvl="1"/>
            <a:r>
              <a:rPr lang="en-US" altLang="en-US" dirty="0">
                <a:latin typeface="Arial" panose="020B0604020202020204" pitchFamily="34" charset="0"/>
                <a:cs typeface="Arial" panose="020B0604020202020204" pitchFamily="34" charset="0"/>
              </a:rPr>
              <a:t>Soil (lithosphere), </a:t>
            </a:r>
          </a:p>
          <a:p>
            <a:pPr lvl="1"/>
            <a:r>
              <a:rPr lang="en-US" altLang="en-US" dirty="0">
                <a:latin typeface="Arial" panose="020B0604020202020204" pitchFamily="34" charset="0"/>
                <a:cs typeface="Arial" panose="020B0604020202020204" pitchFamily="34" charset="0"/>
              </a:rPr>
              <a:t>Water (hydrosphere),and </a:t>
            </a:r>
          </a:p>
          <a:p>
            <a:pPr lvl="1"/>
            <a:r>
              <a:rPr lang="en-US" altLang="en-US" dirty="0">
                <a:latin typeface="Arial" panose="020B0604020202020204" pitchFamily="34" charset="0"/>
                <a:cs typeface="Arial" panose="020B0604020202020204" pitchFamily="34" charset="0"/>
              </a:rPr>
              <a:t>Organisms (biosphere)</a:t>
            </a:r>
          </a:p>
        </p:txBody>
      </p:sp>
    </p:spTree>
    <p:extLst>
      <p:ext uri="{BB962C8B-B14F-4D97-AF65-F5344CB8AC3E}">
        <p14:creationId xmlns:p14="http://schemas.microsoft.com/office/powerpoint/2010/main" val="1269637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339935E-8B81-6D4C-9284-556EE5512412}"/>
              </a:ext>
            </a:extLst>
          </p:cNvPr>
          <p:cNvSpPr>
            <a:spLocks noGrp="1" noChangeArrowheads="1"/>
          </p:cNvSpPr>
          <p:nvPr>
            <p:ph type="title"/>
          </p:nvPr>
        </p:nvSpPr>
        <p:spPr>
          <a:xfrm>
            <a:off x="1550020" y="1092820"/>
            <a:ext cx="9504834" cy="905900"/>
          </a:xfrm>
        </p:spPr>
        <p:txBody>
          <a:bodyPr>
            <a:normAutofit/>
          </a:bodyPr>
          <a:lstStyle/>
          <a:p>
            <a:r>
              <a:rPr lang="en-US" altLang="en-US" sz="2800" dirty="0">
                <a:cs typeface="Arial" panose="020B0604020202020204" pitchFamily="34" charset="0"/>
              </a:rPr>
              <a:t>Human social system</a:t>
            </a:r>
          </a:p>
        </p:txBody>
      </p:sp>
      <p:sp>
        <p:nvSpPr>
          <p:cNvPr id="9219" name="Rectangle 3">
            <a:extLst>
              <a:ext uri="{FF2B5EF4-FFF2-40B4-BE49-F238E27FC236}">
                <a16:creationId xmlns:a16="http://schemas.microsoft.com/office/drawing/2014/main" id="{3408CBE2-B38C-904F-9DBB-C790D70DDA5D}"/>
              </a:ext>
            </a:extLst>
          </p:cNvPr>
          <p:cNvSpPr>
            <a:spLocks noGrp="1" noChangeArrowheads="1"/>
          </p:cNvSpPr>
          <p:nvPr>
            <p:ph type="body" idx="1"/>
          </p:nvPr>
        </p:nvSpPr>
        <p:spPr>
          <a:xfrm>
            <a:off x="2743200" y="2274847"/>
            <a:ext cx="6705600" cy="3956825"/>
          </a:xfrm>
        </p:spPr>
        <p:txBody>
          <a:bodyPr>
            <a:noAutofit/>
          </a:bodyPr>
          <a:lstStyle/>
          <a:p>
            <a:pPr marL="0" indent="0">
              <a:buNone/>
            </a:pPr>
            <a:r>
              <a:rPr lang="en-US" altLang="en-US" dirty="0">
                <a:latin typeface="Arial" panose="020B0604020202020204" pitchFamily="34" charset="0"/>
                <a:cs typeface="Arial" panose="020B0604020202020204" pitchFamily="34" charset="0"/>
              </a:rPr>
              <a:t>Mutually interacting components:</a:t>
            </a:r>
          </a:p>
          <a:p>
            <a:pPr lvl="1"/>
            <a:r>
              <a:rPr lang="en-US" altLang="en-US" sz="2000" dirty="0">
                <a:latin typeface="Arial" panose="020B0604020202020204" pitchFamily="34" charset="0"/>
                <a:cs typeface="Arial" panose="020B0604020202020204" pitchFamily="34" charset="0"/>
              </a:rPr>
              <a:t>population,</a:t>
            </a:r>
          </a:p>
          <a:p>
            <a:pPr lvl="1"/>
            <a:r>
              <a:rPr lang="en-US" altLang="en-US" sz="2000" dirty="0">
                <a:latin typeface="Arial" panose="020B0604020202020204" pitchFamily="34" charset="0"/>
                <a:cs typeface="Arial" panose="020B0604020202020204" pitchFamily="34" charset="0"/>
              </a:rPr>
              <a:t>technology,</a:t>
            </a:r>
          </a:p>
          <a:p>
            <a:pPr lvl="1"/>
            <a:r>
              <a:rPr lang="en-US" altLang="en-US" sz="2000" dirty="0">
                <a:latin typeface="Arial" panose="020B0604020202020204" pitchFamily="34" charset="0"/>
                <a:cs typeface="Arial" panose="020B0604020202020204" pitchFamily="34" charset="0"/>
              </a:rPr>
              <a:t>social structure, and</a:t>
            </a:r>
          </a:p>
          <a:p>
            <a:pPr lvl="1"/>
            <a:r>
              <a:rPr lang="en-US" altLang="en-US" sz="2000" dirty="0">
                <a:latin typeface="Arial" panose="020B0604020202020204" pitchFamily="34" charset="0"/>
                <a:cs typeface="Arial" panose="020B0604020202020204" pitchFamily="34" charset="0"/>
              </a:rPr>
              <a:t>ideology</a:t>
            </a:r>
          </a:p>
        </p:txBody>
      </p:sp>
    </p:spTree>
    <p:extLst>
      <p:ext uri="{BB962C8B-B14F-4D97-AF65-F5344CB8AC3E}">
        <p14:creationId xmlns:p14="http://schemas.microsoft.com/office/powerpoint/2010/main" val="3827748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167AEAC5-DCD3-E645-B3DB-620C90C4335A}"/>
              </a:ext>
            </a:extLst>
          </p:cNvPr>
          <p:cNvSpPr>
            <a:spLocks noGrp="1" noChangeArrowheads="1"/>
          </p:cNvSpPr>
          <p:nvPr>
            <p:ph type="title"/>
          </p:nvPr>
        </p:nvSpPr>
        <p:spPr>
          <a:xfrm>
            <a:off x="1787912" y="1170878"/>
            <a:ext cx="8839200" cy="760142"/>
          </a:xfrm>
        </p:spPr>
        <p:txBody>
          <a:bodyPr>
            <a:normAutofit/>
          </a:bodyPr>
          <a:lstStyle/>
          <a:p>
            <a:r>
              <a:rPr lang="en-US" altLang="en-US" dirty="0">
                <a:cs typeface="Arial" panose="020B0604020202020204" pitchFamily="34" charset="0"/>
              </a:rPr>
              <a:t>What do the system model show?</a:t>
            </a:r>
          </a:p>
        </p:txBody>
      </p:sp>
      <p:sp>
        <p:nvSpPr>
          <p:cNvPr id="14339" name="Rectangle 3">
            <a:extLst>
              <a:ext uri="{FF2B5EF4-FFF2-40B4-BE49-F238E27FC236}">
                <a16:creationId xmlns:a16="http://schemas.microsoft.com/office/drawing/2014/main" id="{E7C22D50-12E4-7B40-AC4C-CFE3F86FBDA1}"/>
              </a:ext>
            </a:extLst>
          </p:cNvPr>
          <p:cNvSpPr>
            <a:spLocks noGrp="1" noChangeArrowheads="1"/>
          </p:cNvSpPr>
          <p:nvPr>
            <p:ph type="body" idx="1"/>
          </p:nvPr>
        </p:nvSpPr>
        <p:spPr>
          <a:xfrm>
            <a:off x="1776760" y="2330606"/>
            <a:ext cx="8638479" cy="3640872"/>
          </a:xfrm>
        </p:spPr>
        <p:txBody>
          <a:bodyPr>
            <a:noAutofit/>
          </a:bodyPr>
          <a:lstStyle/>
          <a:p>
            <a:pPr marL="0" indent="0" algn="just">
              <a:buNone/>
            </a:pPr>
            <a:r>
              <a:rPr lang="en-US" altLang="en-US" dirty="0">
                <a:latin typeface="Arial" panose="020B0604020202020204" pitchFamily="34" charset="0"/>
                <a:cs typeface="Arial" panose="020B0604020202020204" pitchFamily="34" charset="0"/>
              </a:rPr>
              <a:t>1. Plausible points of interconnection between social system and ecosystem.</a:t>
            </a:r>
          </a:p>
          <a:p>
            <a:pPr marL="0" indent="0" algn="just">
              <a:spcBef>
                <a:spcPct val="30000"/>
              </a:spcBef>
              <a:buNone/>
            </a:pPr>
            <a:r>
              <a:rPr lang="en-US" altLang="en-US" dirty="0">
                <a:latin typeface="Arial" panose="020B0604020202020204" pitchFamily="34" charset="0"/>
                <a:cs typeface="Arial" panose="020B0604020202020204" pitchFamily="34" charset="0"/>
              </a:rPr>
              <a:t>2. These linkages involve flows of energy, material, and information; within and between the individual components.</a:t>
            </a:r>
          </a:p>
          <a:p>
            <a:pPr marL="0" indent="0" algn="just">
              <a:spcBef>
                <a:spcPct val="30000"/>
              </a:spcBef>
              <a:buNone/>
            </a:pPr>
            <a:r>
              <a:rPr lang="en-US" altLang="en-US" dirty="0">
                <a:latin typeface="Arial" panose="020B0604020202020204" pitchFamily="34" charset="0"/>
                <a:cs typeface="Arial" panose="020B0604020202020204" pitchFamily="34" charset="0"/>
              </a:rPr>
              <a:t>3. These linkages are strategic targets for interdisciplinary research to study interactions of man and environment.</a:t>
            </a:r>
          </a:p>
        </p:txBody>
      </p:sp>
    </p:spTree>
    <p:extLst>
      <p:ext uri="{BB962C8B-B14F-4D97-AF65-F5344CB8AC3E}">
        <p14:creationId xmlns:p14="http://schemas.microsoft.com/office/powerpoint/2010/main" val="2949413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a:extLst>
              <a:ext uri="{FF2B5EF4-FFF2-40B4-BE49-F238E27FC236}">
                <a16:creationId xmlns:a16="http://schemas.microsoft.com/office/drawing/2014/main" id="{F49B92EC-C187-6242-8F17-AFFA896133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838201"/>
            <a:ext cx="8610600" cy="4691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3263707"/>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11100</TotalTime>
  <Words>2010</Words>
  <Application>Microsoft Macintosh PowerPoint</Application>
  <PresentationFormat>Widescreen</PresentationFormat>
  <Paragraphs>270</Paragraphs>
  <Slides>41</Slides>
  <Notes>16</Notes>
  <HiddenSlides>6</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7" baseType="lpstr">
      <vt:lpstr>Arial</vt:lpstr>
      <vt:lpstr>Calibri</vt:lpstr>
      <vt:lpstr>Gill Sans MT</vt:lpstr>
      <vt:lpstr>Wingdings</vt:lpstr>
      <vt:lpstr>Gallery</vt:lpstr>
      <vt:lpstr>Clip</vt:lpstr>
      <vt:lpstr>Society, Culture &amp; ENVIRONMENT</vt:lpstr>
      <vt:lpstr>Society, Culture &amp; ENVIRONMENT</vt:lpstr>
      <vt:lpstr>PowerPoint Presentation</vt:lpstr>
      <vt:lpstr>PowerPoint Presentation</vt:lpstr>
      <vt:lpstr>Interactions between human and environment</vt:lpstr>
      <vt:lpstr>Ecosystem </vt:lpstr>
      <vt:lpstr>Human social system</vt:lpstr>
      <vt:lpstr>What do the system model show?</vt:lpstr>
      <vt:lpstr>PowerPoint Presentation</vt:lpstr>
      <vt:lpstr>PowerPoint Presentation</vt:lpstr>
      <vt:lpstr>STAGES OF SOCIAL EVOLUTION</vt:lpstr>
      <vt:lpstr>HUNTING AND GATHERING</vt:lpstr>
      <vt:lpstr>Agriculture</vt:lpstr>
      <vt:lpstr>Green Revolution</vt:lpstr>
      <vt:lpstr>Green Revolution</vt:lpstr>
      <vt:lpstr>Industrial growth and Urban Development</vt:lpstr>
      <vt:lpstr>types of resources – Renewable and Nonrenewable </vt:lpstr>
      <vt:lpstr>Tragedy of the Commons</vt:lpstr>
      <vt:lpstr>PowerPoint Presentation</vt:lpstr>
      <vt:lpstr>What is culture?</vt:lpstr>
      <vt:lpstr>Characteristics of Culture</vt:lpstr>
      <vt:lpstr>Characteristics of Culture</vt:lpstr>
      <vt:lpstr>Culture Is Learned </vt:lpstr>
      <vt:lpstr>Culture Is Learned </vt:lpstr>
      <vt:lpstr>Culture &amp; environment</vt:lpstr>
      <vt:lpstr>Folk Culture</vt:lpstr>
      <vt:lpstr>Popular Culture</vt:lpstr>
      <vt:lpstr>Globalization of culture</vt:lpstr>
      <vt:lpstr>Influence of Physical Environment</vt:lpstr>
      <vt:lpstr>Influences of Physical Environment</vt:lpstr>
      <vt:lpstr>Food Attractions</vt:lpstr>
      <vt:lpstr>Food Taboos</vt:lpstr>
      <vt:lpstr>Folk Housing</vt:lpstr>
      <vt:lpstr>Distinctive Building Materials</vt:lpstr>
      <vt:lpstr>Himalayan Art</vt:lpstr>
      <vt:lpstr>Tibetan Buddhists</vt:lpstr>
      <vt:lpstr>Hindu</vt:lpstr>
      <vt:lpstr>Muslims</vt:lpstr>
      <vt:lpstr>Animists</vt:lpstr>
      <vt:lpstr>Negative Environmental Impacts (Environmental Degradation) </vt:lpstr>
      <vt:lpstr>How Much Should It Cost?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Society, Culture &amp; ENVIRONMENT</dc:title>
  <dc:creator>aatif Siddique</dc:creator>
  <cp:lastModifiedBy>aatif Siddique</cp:lastModifiedBy>
  <cp:revision>18</cp:revision>
  <dcterms:created xsi:type="dcterms:W3CDTF">2020-03-01T07:58:08Z</dcterms:created>
  <dcterms:modified xsi:type="dcterms:W3CDTF">2020-03-29T11:11:38Z</dcterms:modified>
</cp:coreProperties>
</file>